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Lst>
  <p:sldIdLst>
    <p:sldId id="257" r:id="rId5"/>
    <p:sldId id="259" r:id="rId6"/>
    <p:sldId id="264" r:id="rId7"/>
    <p:sldId id="260" r:id="rId8"/>
    <p:sldId id="262" r:id="rId9"/>
    <p:sldId id="261"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9" autoAdjust="0"/>
  </p:normalViewPr>
  <p:slideViewPr>
    <p:cSldViewPr snapToGrid="0">
      <p:cViewPr varScale="1">
        <p:scale>
          <a:sx n="59" d="100"/>
          <a:sy n="59" d="100"/>
        </p:scale>
        <p:origin x="9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1/2/2026</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1/2/2026</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1/2/2026</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1/2/2026</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1/2/2026</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1/2/2026</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1/2/2026</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6D7A0BC-0046-4CAA-8E7F-DCAFE511E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581191" y="666829"/>
            <a:ext cx="10993549" cy="1475013"/>
          </a:xfrm>
        </p:spPr>
        <p:txBody>
          <a:bodyPr>
            <a:normAutofit/>
          </a:bodyPr>
          <a:lstStyle/>
          <a:p>
            <a:pPr algn="ctr"/>
            <a:r>
              <a:rPr lang="en-US" sz="2800" b="1" dirty="0">
                <a:latin typeface="Times New Roman" panose="02020603050405020304" pitchFamily="18" charset="0"/>
                <a:cs typeface="Times New Roman" panose="02020603050405020304" pitchFamily="18" charset="0"/>
              </a:rPr>
              <a:t>IPC and non-media vaccine risk communication </a:t>
            </a:r>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581191" y="2256474"/>
            <a:ext cx="10993546" cy="468233"/>
          </a:xfrm>
        </p:spPr>
        <p:txBody>
          <a:bodyPr>
            <a:normAutofit fontScale="25000" lnSpcReduction="20000"/>
          </a:bodyPr>
          <a:lstStyle/>
          <a:p>
            <a:pPr algn="ctr"/>
            <a:r>
              <a:rPr lang="en-US" sz="8000" b="1" dirty="0">
                <a:solidFill>
                  <a:schemeClr val="accent5"/>
                </a:solidFill>
                <a:latin typeface="Times New Roman" panose="02020603050405020304" pitchFamily="18" charset="0"/>
                <a:cs typeface="Times New Roman" panose="02020603050405020304" pitchFamily="18" charset="0"/>
              </a:rPr>
              <a:t>Conceptual framework and hands-on-skill /simulation (14.2.2024)</a:t>
            </a:r>
          </a:p>
          <a:p>
            <a:pPr algn="ctr"/>
            <a:r>
              <a:rPr lang="en-US" sz="8000" b="1" cap="none" dirty="0">
                <a:solidFill>
                  <a:schemeClr val="accent5"/>
                </a:solidFill>
                <a:latin typeface="Times New Roman" panose="02020603050405020304" pitchFamily="18" charset="0"/>
                <a:cs typeface="Times New Roman" panose="02020603050405020304" pitchFamily="18" charset="0"/>
              </a:rPr>
              <a:t>Dr. Jaishri Jethwaney  </a:t>
            </a:r>
          </a:p>
          <a:p>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20" name="Rectangle 19">
            <a:extLst>
              <a:ext uri="{FF2B5EF4-FFF2-40B4-BE49-F238E27FC236}">
                <a16:creationId xmlns:a16="http://schemas.microsoft.com/office/drawing/2014/main" id="{E7C6334F-6411-41EC-AD7D-179EDD8B5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6B02CEE-3AF8-4349-9B3E-8970E6DF6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id="{AAA01CF0-3FB5-44EB-B7DE-F2E86374C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6" name="Picture 5" descr="abstract image">
            <a:extLst>
              <a:ext uri="{FF2B5EF4-FFF2-40B4-BE49-F238E27FC236}">
                <a16:creationId xmlns:a16="http://schemas.microsoft.com/office/drawing/2014/main" id="{F1A8C364-94D4-4630-BAD0-78722F347055}"/>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448733" y="3081867"/>
            <a:ext cx="11260667" cy="3310466"/>
          </a:xfrm>
          <a:prstGeom prst="rect">
            <a:avLst/>
          </a:prstGeom>
          <a:solidFill>
            <a:schemeClr val="accent3"/>
          </a:solidFill>
          <a:ln>
            <a:solidFill>
              <a:srgbClr val="92D050"/>
            </a:solidFill>
          </a:ln>
        </p:spPr>
      </p:pic>
    </p:spTree>
    <p:extLst>
      <p:ext uri="{BB962C8B-B14F-4D97-AF65-F5344CB8AC3E}">
        <p14:creationId xmlns:p14="http://schemas.microsoft.com/office/powerpoint/2010/main" val="2475805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10C83-8234-A241-4482-6C34702A8D5C}"/>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Why must we  to communicate post an AEFI situation? </a:t>
            </a:r>
            <a:endParaRPr lang="en-IN" sz="2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63965B1-45D2-C990-7D4A-006A37A9E52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AN AEFI situation caused by vaccination can be termed as a </a:t>
            </a:r>
            <a:r>
              <a:rPr lang="en-US" sz="2000" dirty="0">
                <a:solidFill>
                  <a:srgbClr val="FF0000"/>
                </a:solidFill>
                <a:latin typeface="Times New Roman" panose="02020603050405020304" pitchFamily="18" charset="0"/>
                <a:cs typeface="Times New Roman" panose="02020603050405020304" pitchFamily="18" charset="0"/>
              </a:rPr>
              <a:t>Crisis situation </a:t>
            </a:r>
            <a:r>
              <a:rPr lang="en-US" sz="2000" dirty="0">
                <a:latin typeface="Times New Roman" panose="02020603050405020304" pitchFamily="18" charset="0"/>
                <a:cs typeface="Times New Roman" panose="02020603050405020304" pitchFamily="18" charset="0"/>
              </a:rPr>
              <a:t>that need to be managed/resolved. </a:t>
            </a:r>
          </a:p>
          <a:p>
            <a:r>
              <a:rPr lang="en-US" sz="2000" dirty="0">
                <a:latin typeface="Times New Roman" panose="02020603050405020304" pitchFamily="18" charset="0"/>
                <a:cs typeface="Times New Roman" panose="02020603050405020304" pitchFamily="18" charset="0"/>
              </a:rPr>
              <a:t>A crisis cannot be reversed, it can only be managed, where  effective communication holds the key. </a:t>
            </a:r>
          </a:p>
          <a:p>
            <a:r>
              <a:rPr lang="en-US" sz="2000" dirty="0">
                <a:latin typeface="Times New Roman" panose="02020603050405020304" pitchFamily="18" charset="0"/>
                <a:cs typeface="Times New Roman" panose="02020603050405020304" pitchFamily="18" charset="0"/>
              </a:rPr>
              <a:t>In a crisis situation there are always perceived </a:t>
            </a:r>
            <a:r>
              <a:rPr lang="en-US" sz="2000" dirty="0">
                <a:solidFill>
                  <a:srgbClr val="FF0000"/>
                </a:solidFill>
                <a:latin typeface="Times New Roman" panose="02020603050405020304" pitchFamily="18" charset="0"/>
                <a:cs typeface="Times New Roman" panose="02020603050405020304" pitchFamily="18" charset="0"/>
              </a:rPr>
              <a:t>abettors</a:t>
            </a:r>
            <a:r>
              <a:rPr lang="en-US" sz="2000" dirty="0">
                <a:latin typeface="Times New Roman" panose="02020603050405020304" pitchFamily="18" charset="0"/>
                <a:cs typeface="Times New Roman" panose="02020603050405020304" pitchFamily="18" charset="0"/>
              </a:rPr>
              <a:t> and </a:t>
            </a:r>
            <a:r>
              <a:rPr lang="en-US" sz="2000" dirty="0">
                <a:solidFill>
                  <a:srgbClr val="FF0000"/>
                </a:solidFill>
                <a:latin typeface="Times New Roman" panose="02020603050405020304" pitchFamily="18" charset="0"/>
                <a:cs typeface="Times New Roman" panose="02020603050405020304" pitchFamily="18" charset="0"/>
              </a:rPr>
              <a:t>victims. </a:t>
            </a:r>
          </a:p>
          <a:p>
            <a:r>
              <a:rPr lang="en-US" sz="2000" dirty="0">
                <a:solidFill>
                  <a:schemeClr val="tx1"/>
                </a:solidFill>
                <a:latin typeface="Times New Roman" panose="02020603050405020304" pitchFamily="18" charset="0"/>
                <a:cs typeface="Times New Roman" panose="02020603050405020304" pitchFamily="18" charset="0"/>
              </a:rPr>
              <a:t>Stakeholders often side with the underdog, without going into the merits of the case, it is the supply side which bears the responsibility of explaining, empathizing, tracking and most importantly the crisis management decides the extent of reputation damage for perceived abettors and the program itself if not handled.     </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8756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70E63-9D2D-7125-DABB-872F54166FDD}"/>
              </a:ext>
            </a:extLst>
          </p:cNvPr>
          <p:cNvSpPr>
            <a:spLocks noGrp="1"/>
          </p:cNvSpPr>
          <p:nvPr>
            <p:ph type="title"/>
          </p:nvPr>
        </p:nvSpPr>
        <p:spPr/>
        <p:txBody>
          <a:bodyPr>
            <a:normAutofit/>
          </a:bodyPr>
          <a:lstStyle/>
          <a:p>
            <a:r>
              <a:rPr lang="en-US" sz="2400" dirty="0">
                <a:latin typeface="Times New Roman" panose="02020603050405020304" pitchFamily="18" charset="0"/>
                <a:cs typeface="Times New Roman" panose="02020603050405020304" pitchFamily="18" charset="0"/>
              </a:rPr>
              <a:t>Presentations by participants</a:t>
            </a:r>
            <a:endParaRPr lang="en-IN"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1C7AEED-0A3A-F70C-1C95-A55318D10303}"/>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Each presenter will get 3-4 minutes to create a simulated scenario.</a:t>
            </a:r>
          </a:p>
          <a:p>
            <a:r>
              <a:rPr lang="en-US" sz="2400" dirty="0">
                <a:latin typeface="Times New Roman" panose="02020603050405020304" pitchFamily="18" charset="0"/>
                <a:cs typeface="Times New Roman" panose="02020603050405020304" pitchFamily="18" charset="0"/>
              </a:rPr>
              <a:t>Two SIOs</a:t>
            </a:r>
          </a:p>
          <a:p>
            <a:r>
              <a:rPr lang="en-US" sz="2400" dirty="0">
                <a:latin typeface="Times New Roman" panose="02020603050405020304" pitchFamily="18" charset="0"/>
                <a:cs typeface="Times New Roman" panose="02020603050405020304" pitchFamily="18" charset="0"/>
              </a:rPr>
              <a:t>Two DIOs</a:t>
            </a:r>
          </a:p>
          <a:p>
            <a:r>
              <a:rPr lang="en-US" sz="2400" dirty="0">
                <a:latin typeface="Times New Roman" panose="02020603050405020304" pitchFamily="18" charset="0"/>
                <a:cs typeface="Times New Roman" panose="02020603050405020304" pitchFamily="18" charset="0"/>
              </a:rPr>
              <a:t>At the end of all four presentations, the performance will be reviewed based on the conceptual framework of IPC, discussed before the practical session. </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1782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7DFB5-3853-E9E1-843F-D6FD150B9E0D}"/>
              </a:ext>
            </a:extLst>
          </p:cNvPr>
          <p:cNvSpPr>
            <a:spLocks noGrp="1"/>
          </p:cNvSpPr>
          <p:nvPr>
            <p:ph type="title"/>
          </p:nvPr>
        </p:nvSpPr>
        <p:spPr/>
        <p:txBody>
          <a:bodyPr>
            <a:normAutofit/>
          </a:bodyPr>
          <a:lstStyle/>
          <a:p>
            <a:r>
              <a:rPr lang="en-US" sz="2400" dirty="0">
                <a:latin typeface="Times New Roman" panose="02020603050405020304" pitchFamily="18" charset="0"/>
                <a:cs typeface="Times New Roman" panose="02020603050405020304" pitchFamily="18" charset="0"/>
              </a:rPr>
              <a:t>Scenario (AEFI arising out of MR vaccination)</a:t>
            </a:r>
            <a:endParaRPr lang="en-IN"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811E6FF-4542-3E09-485B-AAE1F69603B3}"/>
              </a:ext>
            </a:extLst>
          </p:cNvPr>
          <p:cNvSpPr>
            <a:spLocks noGrp="1"/>
          </p:cNvSpPr>
          <p:nvPr>
            <p:ph idx="1"/>
          </p:nvPr>
        </p:nvSpPr>
        <p:spPr/>
        <p:txBody>
          <a:bodyPr>
            <a:normAutofit fontScale="25000" lnSpcReduction="20000"/>
          </a:bodyPr>
          <a:lstStyle/>
          <a:p>
            <a:r>
              <a:rPr lang="en-IN" sz="4800" dirty="0">
                <a:solidFill>
                  <a:srgbClr val="222222"/>
                </a:solidFill>
                <a:effectLst/>
                <a:latin typeface="Times New Roman" panose="02020603050405020304" pitchFamily="18" charset="0"/>
                <a:ea typeface="Calibri" panose="020F0502020204030204" pitchFamily="34" charset="0"/>
              </a:rPr>
              <a:t>You are the SIO/ DIO at the </a:t>
            </a:r>
            <a:r>
              <a:rPr lang="en-IN" sz="4800" dirty="0" err="1">
                <a:solidFill>
                  <a:srgbClr val="222222"/>
                </a:solidFill>
                <a:effectLst/>
                <a:latin typeface="Times New Roman" panose="02020603050405020304" pitchFamily="18" charset="0"/>
                <a:ea typeface="Calibri" panose="020F0502020204030204" pitchFamily="34" charset="0"/>
              </a:rPr>
              <a:t>Kunderki</a:t>
            </a:r>
            <a:r>
              <a:rPr lang="en-IN" sz="4800" dirty="0">
                <a:solidFill>
                  <a:srgbClr val="222222"/>
                </a:solidFill>
                <a:effectLst/>
                <a:latin typeface="Times New Roman" panose="02020603050405020304" pitchFamily="18" charset="0"/>
                <a:ea typeface="Calibri" panose="020F0502020204030204" pitchFamily="34" charset="0"/>
              </a:rPr>
              <a:t> Distt in Khushi Pradesh.</a:t>
            </a:r>
            <a:br>
              <a:rPr lang="en-IN" sz="4800" dirty="0">
                <a:solidFill>
                  <a:srgbClr val="222222"/>
                </a:solidFill>
                <a:effectLst/>
                <a:latin typeface="Times New Roman" panose="02020603050405020304" pitchFamily="18" charset="0"/>
                <a:ea typeface="Calibri" panose="020F0502020204030204" pitchFamily="34" charset="0"/>
              </a:rPr>
            </a:br>
            <a:r>
              <a:rPr lang="en-IN" sz="4800" dirty="0">
                <a:solidFill>
                  <a:srgbClr val="222222"/>
                </a:solidFill>
                <a:effectLst/>
                <a:latin typeface="Times New Roman" panose="02020603050405020304" pitchFamily="18" charset="0"/>
                <a:ea typeface="Calibri" panose="020F0502020204030204" pitchFamily="34" charset="0"/>
              </a:rPr>
              <a:t>After completion of  MR campaign  as a part of the RI, towards the evening, four  cases of acute AEFI were reported at the zila hospital around 7.00 pm on the same day. All the cases have came from </a:t>
            </a:r>
            <a:r>
              <a:rPr lang="en-IN" sz="4800" dirty="0" err="1">
                <a:solidFill>
                  <a:srgbClr val="222222"/>
                </a:solidFill>
                <a:effectLst/>
                <a:latin typeface="Times New Roman" panose="02020603050405020304" pitchFamily="18" charset="0"/>
                <a:ea typeface="Calibri" panose="020F0502020204030204" pitchFamily="34" charset="0"/>
              </a:rPr>
              <a:t>Rangpura</a:t>
            </a:r>
            <a:r>
              <a:rPr lang="en-IN" sz="4800" dirty="0">
                <a:solidFill>
                  <a:srgbClr val="222222"/>
                </a:solidFill>
                <a:effectLst/>
                <a:latin typeface="Times New Roman" panose="02020603050405020304" pitchFamily="18" charset="0"/>
                <a:ea typeface="Calibri" panose="020F0502020204030204" pitchFamily="34" charset="0"/>
              </a:rPr>
              <a:t> village. Two children had high fever and red eyes, one had running nose and the other was breathless with rashes all over the body. The medical team was on the job, administering the requisite treatment, when three year old Sangharsh breathed his last. The preliminary enquiry revealed that whe</a:t>
            </a:r>
            <a:r>
              <a:rPr lang="en-IN" sz="4800" dirty="0">
                <a:solidFill>
                  <a:srgbClr val="222222"/>
                </a:solidFill>
                <a:latin typeface="Times New Roman" panose="02020603050405020304" pitchFamily="18" charset="0"/>
                <a:ea typeface="Calibri" panose="020F0502020204030204" pitchFamily="34" charset="0"/>
              </a:rPr>
              <a:t>n Sangharsh came for vaccination, he seemed to have acute measles already, which probably was not noticed while administering vaccine in the morning. </a:t>
            </a:r>
            <a:endParaRPr lang="en-IN" sz="4800" dirty="0">
              <a:solidFill>
                <a:srgbClr val="222222"/>
              </a:solidFill>
              <a:effectLst/>
              <a:latin typeface="Times New Roman" panose="02020603050405020304" pitchFamily="18" charset="0"/>
              <a:ea typeface="Calibri" panose="020F0502020204030204" pitchFamily="34" charset="0"/>
            </a:endParaRPr>
          </a:p>
          <a:p>
            <a:r>
              <a:rPr lang="en-IN" sz="4800" dirty="0">
                <a:solidFill>
                  <a:srgbClr val="222222"/>
                </a:solidFill>
                <a:effectLst/>
                <a:latin typeface="Times New Roman" panose="02020603050405020304" pitchFamily="18" charset="0"/>
                <a:ea typeface="Calibri" panose="020F0502020204030204" pitchFamily="34" charset="0"/>
              </a:rPr>
              <a:t>You had already left for the day, but  rushed to the said hospital. </a:t>
            </a:r>
          </a:p>
          <a:p>
            <a:br>
              <a:rPr lang="en-IN" sz="4800" dirty="0">
                <a:solidFill>
                  <a:srgbClr val="222222"/>
                </a:solidFill>
                <a:effectLst/>
                <a:latin typeface="Times New Roman" panose="02020603050405020304" pitchFamily="18" charset="0"/>
                <a:ea typeface="Calibri" panose="020F0502020204030204" pitchFamily="34" charset="0"/>
              </a:rPr>
            </a:br>
            <a:r>
              <a:rPr lang="en-IN" sz="4800" dirty="0">
                <a:solidFill>
                  <a:srgbClr val="222222"/>
                </a:solidFill>
                <a:effectLst/>
                <a:latin typeface="Times New Roman" panose="02020603050405020304" pitchFamily="18" charset="0"/>
                <a:ea typeface="Calibri" panose="020F0502020204030204" pitchFamily="34" charset="0"/>
              </a:rPr>
              <a:t>Besides the family members of the four children, many of their well-wishers from the neighbourhood were there. A pandit ji was seen loudly telling the people that it </a:t>
            </a:r>
            <a:r>
              <a:rPr lang="en-IN" sz="4800" dirty="0">
                <a:solidFill>
                  <a:srgbClr val="222222"/>
                </a:solidFill>
                <a:latin typeface="Times New Roman" panose="02020603050405020304" pitchFamily="18" charset="0"/>
                <a:ea typeface="Calibri" panose="020F0502020204030204" pitchFamily="34" charset="0"/>
              </a:rPr>
              <a:t>was</a:t>
            </a:r>
            <a:r>
              <a:rPr lang="en-IN" sz="4800" dirty="0">
                <a:solidFill>
                  <a:srgbClr val="222222"/>
                </a:solidFill>
                <a:effectLst/>
                <a:latin typeface="Times New Roman" panose="02020603050405020304" pitchFamily="18" charset="0"/>
                <a:ea typeface="Calibri" panose="020F0502020204030204" pitchFamily="34" charset="0"/>
              </a:rPr>
              <a:t> Devi’s </a:t>
            </a:r>
            <a:r>
              <a:rPr lang="en-IN" sz="4800" dirty="0" err="1">
                <a:solidFill>
                  <a:srgbClr val="222222"/>
                </a:solidFill>
                <a:latin typeface="Times New Roman" panose="02020603050405020304" pitchFamily="18" charset="0"/>
                <a:ea typeface="Calibri" panose="020F0502020204030204" pitchFamily="34" charset="0"/>
              </a:rPr>
              <a:t>P</a:t>
            </a:r>
            <a:r>
              <a:rPr lang="en-IN" sz="4800" dirty="0" err="1">
                <a:solidFill>
                  <a:srgbClr val="222222"/>
                </a:solidFill>
                <a:effectLst/>
                <a:latin typeface="Times New Roman" panose="02020603050405020304" pitchFamily="18" charset="0"/>
                <a:ea typeface="Calibri" panose="020F0502020204030204" pitchFamily="34" charset="0"/>
              </a:rPr>
              <a:t>rakop</a:t>
            </a:r>
            <a:r>
              <a:rPr lang="en-IN" sz="4800" dirty="0">
                <a:solidFill>
                  <a:srgbClr val="222222"/>
                </a:solidFill>
                <a:effectLst/>
                <a:latin typeface="Times New Roman" panose="02020603050405020304" pitchFamily="18" charset="0"/>
                <a:ea typeface="Calibri" panose="020F0502020204030204" pitchFamily="34" charset="0"/>
              </a:rPr>
              <a:t> (curse)</a:t>
            </a:r>
            <a:r>
              <a:rPr lang="en-IN" sz="4800" dirty="0">
                <a:solidFill>
                  <a:srgbClr val="222222"/>
                </a:solidFill>
                <a:latin typeface="Times New Roman" panose="02020603050405020304" pitchFamily="18" charset="0"/>
                <a:ea typeface="Calibri" panose="020F0502020204030204" pitchFamily="34" charset="0"/>
              </a:rPr>
              <a:t>, because children were given vaccination, when there was no need. While this was going on, the parents of Sangharsh, who were inside the hospital got to know of the tragedy and came out wailing, turning the atmosphere melancholy on the one hand and the  agitating crowd demanding  answers and the fate of the other three children hospitalised. </a:t>
            </a:r>
            <a:r>
              <a:rPr lang="en-IN" sz="4800" dirty="0">
                <a:solidFill>
                  <a:srgbClr val="222222"/>
                </a:solidFill>
                <a:effectLst/>
                <a:latin typeface="Times New Roman" panose="02020603050405020304" pitchFamily="18" charset="0"/>
                <a:ea typeface="Calibri" panose="020F0502020204030204" pitchFamily="34" charset="0"/>
              </a:rPr>
              <a:t>As the news of the death of a child broke, within 10-15 minutes, the crowd swelled. </a:t>
            </a:r>
            <a:endParaRPr lang="en-IN" sz="4800" dirty="0">
              <a:solidFill>
                <a:srgbClr val="222222"/>
              </a:solidFill>
              <a:latin typeface="Times New Roman" panose="02020603050405020304" pitchFamily="18" charset="0"/>
              <a:ea typeface="Calibri" panose="020F0502020204030204" pitchFamily="34" charset="0"/>
            </a:endParaRPr>
          </a:p>
          <a:p>
            <a:r>
              <a:rPr lang="en-IN" sz="4800" dirty="0">
                <a:solidFill>
                  <a:srgbClr val="222222"/>
                </a:solidFill>
                <a:latin typeface="Times New Roman" panose="02020603050405020304" pitchFamily="18" charset="0"/>
                <a:ea typeface="Calibri" panose="020F0502020204030204" pitchFamily="34" charset="0"/>
              </a:rPr>
              <a:t>What and How would you go about it in terms of your interface with the following stakeholders ( in terms of  verbal and non-verbal narrative): </a:t>
            </a:r>
          </a:p>
          <a:p>
            <a:r>
              <a:rPr lang="en-IN" sz="4800" dirty="0">
                <a:solidFill>
                  <a:srgbClr val="222222"/>
                </a:solidFill>
                <a:latin typeface="Times New Roman" panose="02020603050405020304" pitchFamily="18" charset="0"/>
                <a:ea typeface="Calibri" panose="020F0502020204030204" pitchFamily="34" charset="0"/>
              </a:rPr>
              <a:t>A. parents of the child who lost life</a:t>
            </a:r>
          </a:p>
          <a:p>
            <a:r>
              <a:rPr lang="en-IN" sz="4800" dirty="0">
                <a:solidFill>
                  <a:srgbClr val="222222"/>
                </a:solidFill>
                <a:latin typeface="Times New Roman" panose="02020603050405020304" pitchFamily="18" charset="0"/>
                <a:ea typeface="Calibri" panose="020F0502020204030204" pitchFamily="34" charset="0"/>
              </a:rPr>
              <a:t>B. interfacing with the crowd to pacify them  </a:t>
            </a:r>
          </a:p>
          <a:p>
            <a:endParaRPr lang="en-IN" sz="1800" dirty="0">
              <a:solidFill>
                <a:srgbClr val="222222"/>
              </a:solidFill>
              <a:latin typeface="Times New Roman" panose="02020603050405020304" pitchFamily="18" charset="0"/>
              <a:ea typeface="Calibri" panose="020F0502020204030204" pitchFamily="34" charset="0"/>
            </a:endParaRPr>
          </a:p>
          <a:p>
            <a:endParaRPr lang="en-IN" dirty="0"/>
          </a:p>
        </p:txBody>
      </p:sp>
    </p:spTree>
    <p:extLst>
      <p:ext uri="{BB962C8B-B14F-4D97-AF65-F5344CB8AC3E}">
        <p14:creationId xmlns:p14="http://schemas.microsoft.com/office/powerpoint/2010/main" val="1201508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C109D-B44A-AA9D-ABC8-FED1A5CEDFEC}"/>
              </a:ext>
            </a:extLst>
          </p:cNvPr>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Response to grief</a:t>
            </a:r>
            <a:br>
              <a:rPr lang="en-US" sz="2000" dirty="0">
                <a:latin typeface="Times New Roman" panose="02020603050405020304" pitchFamily="18" charset="0"/>
                <a:cs typeface="Times New Roman" panose="02020603050405020304" pitchFamily="18" charset="0"/>
              </a:rPr>
            </a:br>
            <a:r>
              <a:rPr lang="en-US" sz="2000" b="1" cap="none" dirty="0">
                <a:latin typeface="Times New Roman" panose="02020603050405020304" pitchFamily="18" charset="0"/>
                <a:cs typeface="Times New Roman" panose="02020603050405020304" pitchFamily="18" charset="0"/>
              </a:rPr>
              <a:t>Different people respond to grief differently  </a:t>
            </a:r>
            <a:endParaRPr lang="en-IN" sz="2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FD43980-8F58-32E3-7BF6-D40A4B7DB10B}"/>
              </a:ext>
            </a:extLst>
          </p:cNvPr>
          <p:cNvSpPr>
            <a:spLocks noGrp="1"/>
          </p:cNvSpPr>
          <p:nvPr>
            <p:ph idx="1"/>
          </p:nvPr>
        </p:nvSpPr>
        <p:spPr>
          <a:xfrm>
            <a:off x="581193" y="1890876"/>
            <a:ext cx="11029615" cy="3634486"/>
          </a:xfrm>
        </p:spPr>
        <p:txBody>
          <a:bodyPr>
            <a:normAutofit/>
          </a:bodyPr>
          <a:lstStyle/>
          <a:p>
            <a:r>
              <a:rPr lang="en-IN" sz="2000" dirty="0">
                <a:latin typeface="Times New Roman" panose="02020603050405020304" pitchFamily="18" charset="0"/>
                <a:cs typeface="Times New Roman" panose="02020603050405020304" pitchFamily="18" charset="0"/>
              </a:rPr>
              <a:t>In a severe  AEFI situation involving  a family member, it will  bring various responses from the family members, community, media, and onlookers . Here,  let us look at the possible responses from the kin. </a:t>
            </a:r>
          </a:p>
          <a:p>
            <a:r>
              <a:rPr lang="en-IN" sz="2000" dirty="0">
                <a:latin typeface="Times New Roman" panose="02020603050405020304" pitchFamily="18" charset="0"/>
                <a:cs typeface="Times New Roman" panose="02020603050405020304" pitchFamily="18" charset="0"/>
              </a:rPr>
              <a:t>Emotional: Anger, Despair, Distress /Depression, Bitterness, Silence </a:t>
            </a:r>
          </a:p>
          <a:p>
            <a:r>
              <a:rPr lang="en-IN" sz="2000" dirty="0">
                <a:latin typeface="Times New Roman" panose="02020603050405020304" pitchFamily="18" charset="0"/>
                <a:cs typeface="Times New Roman" panose="02020603050405020304" pitchFamily="18" charset="0"/>
              </a:rPr>
              <a:t>Cognitive: Disbelief, Shock,  Confusion </a:t>
            </a:r>
          </a:p>
          <a:p>
            <a:r>
              <a:rPr lang="en-IN" sz="2000" dirty="0">
                <a:latin typeface="Times New Roman" panose="02020603050405020304" pitchFamily="18" charset="0"/>
                <a:cs typeface="Times New Roman" panose="02020603050405020304" pitchFamily="18" charset="0"/>
              </a:rPr>
              <a:t> Behavioural: Blaming others, Aloofness </a:t>
            </a:r>
          </a:p>
        </p:txBody>
      </p:sp>
    </p:spTree>
    <p:extLst>
      <p:ext uri="{BB962C8B-B14F-4D97-AF65-F5344CB8AC3E}">
        <p14:creationId xmlns:p14="http://schemas.microsoft.com/office/powerpoint/2010/main" val="1629566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3F134-3E42-52A8-4049-88E9C5CEFD5F}"/>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What to take care of when using IPC? </a:t>
            </a:r>
            <a:endParaRPr lang="en-IN" sz="2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7399917-E946-9C42-ECEF-33BE0B2835A8}"/>
              </a:ext>
            </a:extLst>
          </p:cNvPr>
          <p:cNvSpPr>
            <a:spLocks noGrp="1"/>
          </p:cNvSpPr>
          <p:nvPr>
            <p:ph idx="1"/>
          </p:nvPr>
        </p:nvSpPr>
        <p:spPr>
          <a:xfrm>
            <a:off x="415211" y="2742873"/>
            <a:ext cx="11029615" cy="3634486"/>
          </a:xfrm>
        </p:spPr>
        <p:txBody>
          <a:bodyPr>
            <a:normAutofit fontScale="92500" lnSpcReduction="20000"/>
          </a:bodyPr>
          <a:lstStyle/>
          <a:p>
            <a:pPr marL="0" indent="0">
              <a:buNone/>
            </a:pPr>
            <a:r>
              <a:rPr lang="en-US" sz="2000" dirty="0">
                <a:latin typeface="Times New Roman" panose="02020603050405020304" pitchFamily="18" charset="0"/>
                <a:cs typeface="Times New Roman" panose="02020603050405020304" pitchFamily="18" charset="0"/>
              </a:rPr>
              <a:t>IPC is the process of exchanging information,  ideas and feelings, between one to one or one to many. In an AEFI scenario, the following may help: </a:t>
            </a:r>
          </a:p>
          <a:p>
            <a:pPr marL="0" indent="0">
              <a:buNone/>
            </a:pPr>
            <a:r>
              <a:rPr lang="en-US" sz="2000" dirty="0">
                <a:latin typeface="Times New Roman" panose="02020603050405020304" pitchFamily="18" charset="0"/>
                <a:cs typeface="Times New Roman" panose="02020603050405020304" pitchFamily="18" charset="0"/>
              </a:rPr>
              <a:t>Some tips</a:t>
            </a:r>
          </a:p>
          <a:p>
            <a:pPr marL="0" indent="0">
              <a:buNone/>
            </a:pPr>
            <a:r>
              <a:rPr lang="en-US" altLang="en-US" sz="2000" dirty="0">
                <a:solidFill>
                  <a:srgbClr val="111111"/>
                </a:solidFill>
                <a:latin typeface="Times New Roman" panose="02020603050405020304" pitchFamily="18" charset="0"/>
                <a:cs typeface="Times New Roman" panose="02020603050405020304" pitchFamily="18" charset="0"/>
              </a:rPr>
              <a:t>-Empathy – putting oneself in other’s shoes to understand their feelings and concern. </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r>
              <a:rPr lang="en-US" altLang="en-US" sz="2000" dirty="0">
                <a:solidFill>
                  <a:srgbClr val="111111"/>
                </a:solidFill>
                <a:latin typeface="Times New Roman" panose="02020603050405020304" pitchFamily="18" charset="0"/>
                <a:cs typeface="Times New Roman" panose="02020603050405020304" pitchFamily="18" charset="0"/>
              </a:rPr>
              <a:t>-Clarity – Clarity and conciseness on what you wish to convey</a:t>
            </a:r>
          </a:p>
          <a:p>
            <a:pPr marL="0" indent="0">
              <a:buNone/>
            </a:pPr>
            <a:r>
              <a:rPr kumimoji="0" lang="en-US" altLang="en-US" sz="2000" b="0" i="0" u="none" strike="noStrike" cap="none" normalizeH="0" baseline="0" dirty="0">
                <a:ln>
                  <a:noFill/>
                </a:ln>
                <a:solidFill>
                  <a:srgbClr val="111111"/>
                </a:solidFill>
                <a:effectLst/>
                <a:latin typeface="Times New Roman" panose="02020603050405020304" pitchFamily="18" charset="0"/>
                <a:cs typeface="Times New Roman" panose="02020603050405020304" pitchFamily="18" charset="0"/>
              </a:rPr>
              <a:t>-Respect – Be respectful, whatever your official or social status. Don’t work on assumptions or be judgmental</a:t>
            </a:r>
          </a:p>
          <a:p>
            <a:pPr marL="0" indent="0">
              <a:buNone/>
            </a:pPr>
            <a:r>
              <a:rPr kumimoji="0" lang="en-US" altLang="en-US" sz="2000" b="0" i="0" u="none" strike="noStrike" cap="none" normalizeH="0" baseline="0" dirty="0">
                <a:ln>
                  <a:noFill/>
                </a:ln>
                <a:solidFill>
                  <a:srgbClr val="111111"/>
                </a:solidFill>
                <a:effectLst/>
                <a:latin typeface="Times New Roman" panose="02020603050405020304" pitchFamily="18" charset="0"/>
                <a:cs typeface="Times New Roman" panose="02020603050405020304" pitchFamily="18" charset="0"/>
              </a:rPr>
              <a:t>-Non-verbal Communication: To be  aware of one’s body language. </a:t>
            </a:r>
            <a:r>
              <a:rPr lang="en-US" altLang="en-US" sz="2000" dirty="0">
                <a:solidFill>
                  <a:srgbClr val="111111"/>
                </a:solidFill>
                <a:latin typeface="Times New Roman" panose="02020603050405020304" pitchFamily="18" charset="0"/>
                <a:cs typeface="Times New Roman" panose="02020603050405020304" pitchFamily="18" charset="0"/>
              </a:rPr>
              <a:t>B</a:t>
            </a:r>
            <a:r>
              <a:rPr kumimoji="0" lang="en-US" altLang="en-US" sz="2000" b="0" i="0" u="none" strike="noStrike" cap="none" normalizeH="0" baseline="0" dirty="0">
                <a:ln>
                  <a:noFill/>
                </a:ln>
                <a:solidFill>
                  <a:srgbClr val="111111"/>
                </a:solidFill>
                <a:effectLst/>
                <a:latin typeface="Times New Roman" panose="02020603050405020304" pitchFamily="18" charset="0"/>
                <a:cs typeface="Times New Roman" panose="02020603050405020304" pitchFamily="18" charset="0"/>
              </a:rPr>
              <a:t>ody language communicates just as much, if not more, than our words.</a:t>
            </a:r>
            <a:br>
              <a:rPr kumimoji="0" lang="en-US" altLang="en-US" sz="2000" b="0" i="0" u="none" strike="noStrike" cap="none" normalizeH="0" baseline="0" dirty="0">
                <a:ln>
                  <a:noFill/>
                </a:ln>
                <a:solidFill>
                  <a:srgbClr val="111111"/>
                </a:solidFill>
                <a:effectLst/>
                <a:latin typeface="Times New Roman" panose="02020603050405020304" pitchFamily="18" charset="0"/>
                <a:cs typeface="Times New Roman" panose="02020603050405020304" pitchFamily="18" charset="0"/>
              </a:rPr>
            </a:br>
            <a:r>
              <a:rPr kumimoji="0" lang="en-US" altLang="en-US" sz="2000" b="0" i="0" u="none" strike="noStrike" cap="none" normalizeH="0" baseline="0" dirty="0">
                <a:ln>
                  <a:noFill/>
                </a:ln>
                <a:solidFill>
                  <a:srgbClr val="111111"/>
                </a:solidFill>
                <a:effectLst/>
                <a:latin typeface="Times New Roman" panose="02020603050405020304" pitchFamily="18" charset="0"/>
                <a:cs typeface="Times New Roman" panose="02020603050405020304" pitchFamily="18" charset="0"/>
              </a:rPr>
              <a:t>- Active listening, i.e., listening with unbroken concentration and responding to the information being given or questions being asked.  </a:t>
            </a:r>
            <a:endParaRPr lang="en-US" sz="2000" dirty="0">
              <a:latin typeface="Times New Roman" panose="02020603050405020304" pitchFamily="18" charset="0"/>
              <a:cs typeface="Times New Roman" panose="02020603050405020304" pitchFamily="18" charset="0"/>
            </a:endParaRPr>
          </a:p>
          <a:p>
            <a:pPr marL="0" indent="0">
              <a:buNone/>
            </a:pPr>
            <a:endParaRPr lang="en-IN" dirty="0"/>
          </a:p>
        </p:txBody>
      </p:sp>
      <p:sp>
        <p:nvSpPr>
          <p:cNvPr id="4" name="Rectangle 1">
            <a:extLst>
              <a:ext uri="{FF2B5EF4-FFF2-40B4-BE49-F238E27FC236}">
                <a16:creationId xmlns:a16="http://schemas.microsoft.com/office/drawing/2014/main" id="{95FBAD11-E510-6211-CCA5-0F222873D9CB}"/>
              </a:ext>
            </a:extLst>
          </p:cNvPr>
          <p:cNvSpPr>
            <a:spLocks noChangeArrowheads="1"/>
          </p:cNvSpPr>
          <p:nvPr/>
        </p:nvSpPr>
        <p:spPr bwMode="auto">
          <a:xfrm>
            <a:off x="0" y="-138499"/>
            <a:ext cx="128264"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696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467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08070-B29B-3E55-5D24-3A1A312FD88E}"/>
              </a:ext>
            </a:extLst>
          </p:cNvPr>
          <p:cNvSpPr>
            <a:spLocks noGrp="1"/>
          </p:cNvSpPr>
          <p:nvPr>
            <p:ph type="title"/>
          </p:nvPr>
        </p:nvSpPr>
        <p:spPr/>
        <p:txBody>
          <a:bodyPr>
            <a:normAutofit/>
          </a:bodyPr>
          <a:lstStyle/>
          <a:p>
            <a:r>
              <a:rPr lang="en-US" sz="2200" b="1" strike="noStrike" spc="-1" dirty="0">
                <a:solidFill>
                  <a:schemeClr val="tx1"/>
                </a:solidFill>
                <a:latin typeface="Times New Roman" panose="02020603050405020304" pitchFamily="18" charset="0"/>
                <a:cs typeface="Times New Roman" panose="02020603050405020304" pitchFamily="18" charset="0"/>
              </a:rPr>
              <a:t>The Line of action -</a:t>
            </a:r>
            <a:r>
              <a:rPr lang="en-US" sz="2200" b="1" strike="noStrike" cap="all" spc="-1" dirty="0">
                <a:solidFill>
                  <a:schemeClr val="tx1"/>
                </a:solidFill>
                <a:latin typeface="Times New Roman" panose="02020603050405020304" pitchFamily="18" charset="0"/>
                <a:cs typeface="Times New Roman" panose="02020603050405020304" pitchFamily="18" charset="0"/>
              </a:rPr>
              <a:t>Following are crucial </a:t>
            </a:r>
            <a:r>
              <a:rPr lang="en-US" sz="2200" b="1" spc="-1" dirty="0">
                <a:solidFill>
                  <a:schemeClr val="tx1"/>
                </a:solidFill>
                <a:latin typeface="Times New Roman" panose="02020603050405020304" pitchFamily="18" charset="0"/>
                <a:cs typeface="Times New Roman" panose="02020603050405020304" pitchFamily="18" charset="0"/>
              </a:rPr>
              <a:t>post</a:t>
            </a:r>
            <a:r>
              <a:rPr lang="en-US" sz="2200" b="1" strike="noStrike" cap="all" spc="-1" dirty="0">
                <a:solidFill>
                  <a:schemeClr val="tx1"/>
                </a:solidFill>
                <a:latin typeface="Times New Roman" panose="02020603050405020304" pitchFamily="18" charset="0"/>
                <a:cs typeface="Times New Roman" panose="02020603050405020304" pitchFamily="18" charset="0"/>
              </a:rPr>
              <a:t> an AEFI Situation</a:t>
            </a:r>
            <a:br>
              <a:rPr lang="en-GB" sz="2800" b="0" strike="noStrike" spc="-1" dirty="0">
                <a:solidFill>
                  <a:srgbClr val="000000"/>
                </a:solidFill>
                <a:latin typeface="Times New Roman"/>
              </a:rPr>
            </a:br>
            <a:endParaRPr lang="en-IN" dirty="0"/>
          </a:p>
        </p:txBody>
      </p:sp>
      <p:sp>
        <p:nvSpPr>
          <p:cNvPr id="3" name="Content Placeholder 2">
            <a:extLst>
              <a:ext uri="{FF2B5EF4-FFF2-40B4-BE49-F238E27FC236}">
                <a16:creationId xmlns:a16="http://schemas.microsoft.com/office/drawing/2014/main" id="{9DBFC6D9-DA1B-F8CE-2D2A-1251EF1196E6}"/>
              </a:ext>
            </a:extLst>
          </p:cNvPr>
          <p:cNvSpPr>
            <a:spLocks noGrp="1"/>
          </p:cNvSpPr>
          <p:nvPr>
            <p:ph idx="1"/>
          </p:nvPr>
        </p:nvSpPr>
        <p:spPr/>
        <p:txBody>
          <a:bodyPr>
            <a:normAutofit fontScale="92500" lnSpcReduction="20000"/>
          </a:bodyPr>
          <a:lstStyle/>
          <a:p>
            <a:pPr marL="343080" indent="-343080">
              <a:lnSpc>
                <a:spcPct val="100000"/>
              </a:lnSpc>
              <a:spcBef>
                <a:spcPts val="360"/>
              </a:spcBef>
              <a:buClr>
                <a:srgbClr val="1F2C8F"/>
              </a:buClr>
              <a:buFont typeface="Arial"/>
              <a:buAutoNum type="alphaLcPeriod"/>
            </a:pPr>
            <a:r>
              <a:rPr lang="en-US" sz="2000" b="0" strike="noStrike" spc="-1" dirty="0">
                <a:solidFill>
                  <a:schemeClr val="tx1"/>
                </a:solidFill>
                <a:latin typeface="Sabon Next LT"/>
              </a:rPr>
              <a:t>Quick reflexes and response when reported ( gauging the intensity of the adverse event to prepare for the response) </a:t>
            </a:r>
            <a:endParaRPr lang="en-GB" sz="2000" b="0" strike="noStrike" spc="-1" dirty="0">
              <a:solidFill>
                <a:schemeClr val="tx1"/>
              </a:solidFill>
              <a:latin typeface="Arial"/>
            </a:endParaRPr>
          </a:p>
          <a:p>
            <a:pPr marL="343080" indent="-343080">
              <a:lnSpc>
                <a:spcPct val="100000"/>
              </a:lnSpc>
              <a:spcBef>
                <a:spcPts val="360"/>
              </a:spcBef>
              <a:buClr>
                <a:srgbClr val="1F2C8F"/>
              </a:buClr>
              <a:buFont typeface="Arial"/>
              <a:buAutoNum type="alphaLcPeriod"/>
            </a:pPr>
            <a:r>
              <a:rPr lang="en-US" sz="2000" b="0" strike="noStrike" spc="-1" dirty="0">
                <a:solidFill>
                  <a:schemeClr val="tx1"/>
                </a:solidFill>
                <a:latin typeface="Times New Roman" panose="02020603050405020304" pitchFamily="18" charset="0"/>
                <a:cs typeface="Times New Roman" panose="02020603050405020304" pitchFamily="18" charset="0"/>
              </a:rPr>
              <a:t>Consultation among peers and higher-ups</a:t>
            </a:r>
            <a:endParaRPr lang="en-GB" sz="2000" b="0" strike="noStrike" spc="-1" dirty="0">
              <a:solidFill>
                <a:schemeClr val="tx1"/>
              </a:solidFill>
              <a:latin typeface="Times New Roman" panose="02020603050405020304" pitchFamily="18" charset="0"/>
              <a:cs typeface="Times New Roman" panose="02020603050405020304" pitchFamily="18" charset="0"/>
            </a:endParaRPr>
          </a:p>
          <a:p>
            <a:pPr marL="343080" indent="-343080">
              <a:lnSpc>
                <a:spcPct val="100000"/>
              </a:lnSpc>
              <a:spcBef>
                <a:spcPts val="360"/>
              </a:spcBef>
              <a:buClr>
                <a:srgbClr val="1F2C8F"/>
              </a:buClr>
              <a:buFont typeface="Arial"/>
              <a:buAutoNum type="alphaLcPeriod"/>
            </a:pPr>
            <a:r>
              <a:rPr lang="en-US" sz="2000" b="0" strike="noStrike" spc="-1" dirty="0">
                <a:solidFill>
                  <a:schemeClr val="tx1"/>
                </a:solidFill>
                <a:latin typeface="Times New Roman" panose="02020603050405020304" pitchFamily="18" charset="0"/>
                <a:cs typeface="Times New Roman" panose="02020603050405020304" pitchFamily="18" charset="0"/>
              </a:rPr>
              <a:t>Decoding the problem  from clinical perspective </a:t>
            </a:r>
            <a:endParaRPr lang="en-GB" sz="2000" b="0" strike="noStrike" spc="-1" dirty="0">
              <a:solidFill>
                <a:schemeClr val="tx1"/>
              </a:solidFill>
              <a:latin typeface="Times New Roman" panose="02020603050405020304" pitchFamily="18" charset="0"/>
              <a:cs typeface="Times New Roman" panose="02020603050405020304" pitchFamily="18" charset="0"/>
            </a:endParaRPr>
          </a:p>
          <a:p>
            <a:pPr marL="343080" indent="-343080">
              <a:lnSpc>
                <a:spcPct val="100000"/>
              </a:lnSpc>
              <a:spcBef>
                <a:spcPts val="360"/>
              </a:spcBef>
              <a:buClr>
                <a:srgbClr val="1F2C8F"/>
              </a:buClr>
              <a:buFont typeface="Arial"/>
              <a:buAutoNum type="alphaLcPeriod"/>
            </a:pPr>
            <a:r>
              <a:rPr lang="en-US" sz="2000" b="0" strike="noStrike" spc="-1" dirty="0">
                <a:solidFill>
                  <a:schemeClr val="tx1"/>
                </a:solidFill>
                <a:latin typeface="Times New Roman" panose="02020603050405020304" pitchFamily="18" charset="0"/>
                <a:cs typeface="Times New Roman" panose="02020603050405020304" pitchFamily="18" charset="0"/>
              </a:rPr>
              <a:t>Deciding on message-action-plan ( Each spokesperson, if more than one at different locations need to speak the same diagnosis and use similar language)</a:t>
            </a:r>
            <a:endParaRPr lang="en-GB" sz="2000" b="0" strike="noStrike" spc="-1" dirty="0">
              <a:solidFill>
                <a:schemeClr val="tx1"/>
              </a:solidFill>
              <a:latin typeface="Times New Roman" panose="02020603050405020304" pitchFamily="18" charset="0"/>
              <a:cs typeface="Times New Roman" panose="02020603050405020304" pitchFamily="18" charset="0"/>
            </a:endParaRPr>
          </a:p>
          <a:p>
            <a:pPr marL="343080" indent="-343080">
              <a:lnSpc>
                <a:spcPct val="100000"/>
              </a:lnSpc>
              <a:spcBef>
                <a:spcPts val="360"/>
              </a:spcBef>
              <a:buClr>
                <a:srgbClr val="1F2C8F"/>
              </a:buClr>
              <a:buFont typeface="Arial"/>
              <a:buAutoNum type="alphaLcPeriod"/>
            </a:pPr>
            <a:r>
              <a:rPr lang="en-US" sz="2000" b="0" strike="noStrike" spc="-1" dirty="0">
                <a:solidFill>
                  <a:schemeClr val="tx1"/>
                </a:solidFill>
                <a:latin typeface="Times New Roman" panose="02020603050405020304" pitchFamily="18" charset="0"/>
                <a:cs typeface="Times New Roman" panose="02020603050405020304" pitchFamily="18" charset="0"/>
              </a:rPr>
              <a:t>Reaching out to caretakers (parents), community, influencer/s</a:t>
            </a:r>
            <a:endParaRPr lang="en-GB" sz="2000" b="0" strike="noStrike" spc="-1" dirty="0">
              <a:solidFill>
                <a:schemeClr val="tx1"/>
              </a:solidFill>
              <a:latin typeface="Times New Roman" panose="02020603050405020304" pitchFamily="18" charset="0"/>
              <a:cs typeface="Times New Roman" panose="02020603050405020304" pitchFamily="18" charset="0"/>
            </a:endParaRPr>
          </a:p>
          <a:p>
            <a:pPr marL="343080" indent="-343080">
              <a:lnSpc>
                <a:spcPct val="100000"/>
              </a:lnSpc>
              <a:spcBef>
                <a:spcPts val="360"/>
              </a:spcBef>
              <a:buClr>
                <a:srgbClr val="1F2C8F"/>
              </a:buClr>
              <a:buFont typeface="Arial"/>
              <a:buAutoNum type="alphaLcPeriod"/>
            </a:pPr>
            <a:r>
              <a:rPr lang="en-US" sz="2000" b="0" strike="noStrike" spc="-1" dirty="0">
                <a:solidFill>
                  <a:schemeClr val="tx1"/>
                </a:solidFill>
                <a:latin typeface="Times New Roman" panose="02020603050405020304" pitchFamily="18" charset="0"/>
                <a:cs typeface="Times New Roman" panose="02020603050405020304" pitchFamily="18" charset="0"/>
              </a:rPr>
              <a:t>Responding to Media queries and reactions to the AEFI situation ( This will be taken up in the following presentation by Ms.  Sonia Sarkar, UNICEF) </a:t>
            </a:r>
          </a:p>
          <a:p>
            <a:pPr marL="343080" indent="-343080">
              <a:lnSpc>
                <a:spcPct val="100000"/>
              </a:lnSpc>
              <a:spcBef>
                <a:spcPts val="360"/>
              </a:spcBef>
              <a:buClr>
                <a:srgbClr val="1F2C8F"/>
              </a:buClr>
              <a:buFont typeface="Arial"/>
              <a:buAutoNum type="alphaLcPeriod"/>
            </a:pPr>
            <a:endParaRPr lang="en-US" sz="2000" spc="-1" dirty="0">
              <a:solidFill>
                <a:schemeClr val="tx1"/>
              </a:solidFill>
              <a:latin typeface="Times New Roman" panose="02020603050405020304" pitchFamily="18" charset="0"/>
              <a:cs typeface="Times New Roman" panose="02020603050405020304" pitchFamily="18" charset="0"/>
            </a:endParaRPr>
          </a:p>
          <a:p>
            <a:pPr marL="0" indent="0" algn="ctr">
              <a:lnSpc>
                <a:spcPct val="100000"/>
              </a:lnSpc>
              <a:spcBef>
                <a:spcPts val="360"/>
              </a:spcBef>
              <a:buClr>
                <a:srgbClr val="1F2C8F"/>
              </a:buClr>
              <a:buNone/>
            </a:pPr>
            <a:r>
              <a:rPr lang="en-US" sz="2000" b="0" strike="noStrike" spc="-1" dirty="0">
                <a:solidFill>
                  <a:schemeClr val="tx1"/>
                </a:solidFill>
                <a:latin typeface="Times New Roman" panose="02020603050405020304" pitchFamily="18" charset="0"/>
                <a:cs typeface="Times New Roman" panose="02020603050405020304" pitchFamily="18" charset="0"/>
              </a:rPr>
              <a:t>*</a:t>
            </a:r>
            <a:endParaRPr lang="en-GB" sz="2000" b="0" strike="noStrike" spc="-1" dirty="0">
              <a:solidFill>
                <a:schemeClr val="tx1"/>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687138421"/>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289AE2-D2AE-49D1-AFAC-3A79F6794255}">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41E7CA09-9778-4414-AE97-8064B12DA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7BD4C1-B6B1-4715-ABF9-E660A51A4E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{5FE22742-F6C6-4371-8C58-DFB6E871007B}tf33552983_win32</Template>
  <TotalTime>150</TotalTime>
  <Words>833</Words>
  <Application>Microsoft Office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Franklin Gothic Book</vt:lpstr>
      <vt:lpstr>Franklin Gothic Demi</vt:lpstr>
      <vt:lpstr>Sabon Next LT</vt:lpstr>
      <vt:lpstr>Times New Roman</vt:lpstr>
      <vt:lpstr>Wingdings 2</vt:lpstr>
      <vt:lpstr>DividendVTI</vt:lpstr>
      <vt:lpstr>IPC and non-media vaccine risk communication </vt:lpstr>
      <vt:lpstr>Why must we  to communicate post an AEFI situation? </vt:lpstr>
      <vt:lpstr>Presentations by participants</vt:lpstr>
      <vt:lpstr>Scenario (AEFI arising out of MR vaccination)</vt:lpstr>
      <vt:lpstr>Response to grief Different people respond to grief differently  </vt:lpstr>
      <vt:lpstr>What to take care of when using IPC? </vt:lpstr>
      <vt:lpstr>The Line of action -Following are crucial post an AEFI Situation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IPC and non-media vaccine risk communication </dc:title>
  <dc:creator>Jaishri Jethwaney</dc:creator>
  <cp:lastModifiedBy>Jaishri Jethwaney</cp:lastModifiedBy>
  <cp:revision>3</cp:revision>
  <dcterms:created xsi:type="dcterms:W3CDTF">2024-01-30T05:15:51Z</dcterms:created>
  <dcterms:modified xsi:type="dcterms:W3CDTF">2026-01-02T08:27:06Z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