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1" r:id="rId4"/>
  </p:sldMasterIdLst>
  <p:sldIdLst>
    <p:sldId id="257" r:id="rId5"/>
    <p:sldId id="269" r:id="rId6"/>
    <p:sldId id="270" r:id="rId7"/>
    <p:sldId id="271" r:id="rId8"/>
    <p:sldId id="259" r:id="rId9"/>
    <p:sldId id="268" r:id="rId10"/>
    <p:sldId id="261" r:id="rId11"/>
    <p:sldId id="263" r:id="rId12"/>
    <p:sldId id="272" r:id="rId13"/>
    <p:sldId id="273" r:id="rId14"/>
    <p:sldId id="277" r:id="rId15"/>
    <p:sldId id="274" r:id="rId16"/>
    <p:sldId id="275" r:id="rId17"/>
    <p:sldId id="276" r:id="rId18"/>
    <p:sldId id="265" r:id="rId19"/>
    <p:sldId id="279" r:id="rId20"/>
    <p:sldId id="280" r:id="rId21"/>
    <p:sldId id="28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825" autoAdjust="0"/>
    <p:restoredTop sz="94619" autoAdjust="0"/>
  </p:normalViewPr>
  <p:slideViewPr>
    <p:cSldViewPr snapToGrid="0">
      <p:cViewPr>
        <p:scale>
          <a:sx n="66" d="100"/>
          <a:sy n="66" d="100"/>
        </p:scale>
        <p:origin x="64" y="-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81" y="802300"/>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6"/>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1/2/2026</a:t>
            </a:fld>
            <a:endParaRPr lang="en-US" dirty="0"/>
          </a:p>
        </p:txBody>
      </p:sp>
      <p:sp>
        <p:nvSpPr>
          <p:cNvPr id="5" name="Footer Placeholder 4"/>
          <p:cNvSpPr>
            <a:spLocks noGrp="1"/>
          </p:cNvSpPr>
          <p:nvPr>
            <p:ph type="ftr" sz="quarter" idx="11"/>
          </p:nvPr>
        </p:nvSpPr>
        <p:spPr>
          <a:xfrm>
            <a:off x="2416501" y="329309"/>
            <a:ext cx="4973915" cy="309201"/>
          </a:xfrm>
        </p:spPr>
        <p:txBody>
          <a:bodyPr/>
          <a:lstStyle/>
          <a:p>
            <a:endParaRPr lang="en-US" dirty="0"/>
          </a:p>
        </p:txBody>
      </p:sp>
      <p:sp>
        <p:nvSpPr>
          <p:cNvPr id="6" name="Slide Number Placeholder 5"/>
          <p:cNvSpPr>
            <a:spLocks noGrp="1"/>
          </p:cNvSpPr>
          <p:nvPr>
            <p:ph type="sldNum" sz="quarter" idx="12"/>
          </p:nvPr>
        </p:nvSpPr>
        <p:spPr>
          <a:xfrm>
            <a:off x="1437665" y="798973"/>
            <a:ext cx="811019" cy="503578"/>
          </a:xfrm>
        </p:spPr>
        <p:txBody>
          <a:bodyPr/>
          <a:lstStyle/>
          <a:p>
            <a:fld id="{3A98EE3D-8CD1-4C3F-BD1C-C98C9596463C}"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76136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26" name="Straight Connector 25"/>
          <p:cNvCxnSpPr/>
          <p:nvPr/>
        </p:nvCxnSpPr>
        <p:spPr>
          <a:xfrm>
            <a:off x="1453896" y="1847088"/>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747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5"/>
            <a:ext cx="1615743"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3" y="798975"/>
            <a:ext cx="7828831"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15" name="Straight Connector 14"/>
          <p:cNvCxnSpPr/>
          <p:nvPr/>
        </p:nvCxnSpPr>
        <p:spPr>
          <a:xfrm>
            <a:off x="9439111" y="798975"/>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96701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D82B9-B8EE-4375-B6FF-88FA6ABB15D9}" type="datetime1">
              <a:rPr lang="en-US" smtClean="0"/>
              <a:t>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33" name="Straight Connector 32"/>
          <p:cNvCxnSpPr/>
          <p:nvPr/>
        </p:nvCxnSpPr>
        <p:spPr>
          <a:xfrm>
            <a:off x="1453896" y="1847088"/>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3330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5"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7"/>
            <a:ext cx="8630447"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497495-0637-405E-AE64-5CC7506D51F5}" type="datetime1">
              <a:rPr lang="en-US" smtClean="0"/>
              <a:t>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cxnSp>
        <p:nvCxnSpPr>
          <p:cNvPr id="15" name="Straight Connector 14"/>
          <p:cNvCxnSpPr/>
          <p:nvPr/>
        </p:nvCxnSpPr>
        <p:spPr>
          <a:xfrm>
            <a:off x="1454239" y="3804985"/>
            <a:ext cx="8630447"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1808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91"/>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9"/>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cxnSp>
        <p:nvCxnSpPr>
          <p:cNvPr id="35" name="Straight Connector 34"/>
          <p:cNvCxnSpPr/>
          <p:nvPr/>
        </p:nvCxnSpPr>
        <p:spPr>
          <a:xfrm>
            <a:off x="1453896" y="1847088"/>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127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2" y="804165"/>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51"/>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71"/>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3" y="2023005"/>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3"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cxnSp>
        <p:nvCxnSpPr>
          <p:cNvPr id="29" name="Straight Connector 28"/>
          <p:cNvCxnSpPr/>
          <p:nvPr/>
        </p:nvCxnSpPr>
        <p:spPr>
          <a:xfrm>
            <a:off x="1453896" y="1847088"/>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658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cxnSp>
        <p:nvCxnSpPr>
          <p:cNvPr id="25" name="Straight Connector 24"/>
          <p:cNvCxnSpPr/>
          <p:nvPr/>
        </p:nvCxnSpPr>
        <p:spPr>
          <a:xfrm>
            <a:off x="1453896" y="1847088"/>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62562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81982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2"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1"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2" y="3205493"/>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2884F1-FFEA-405F-9602-3DCA865EDA4E}" type="datetime1">
              <a:rPr lang="en-US" smtClean="0"/>
              <a:t>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cxnSp>
        <p:nvCxnSpPr>
          <p:cNvPr id="17" name="Straight Connector 16"/>
          <p:cNvCxnSpPr/>
          <p:nvPr/>
        </p:nvCxnSpPr>
        <p:spPr>
          <a:xfrm>
            <a:off x="1448280" y="3205491"/>
            <a:ext cx="326949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21352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8" y="482172"/>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7"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4"/>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30"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3" y="5469858"/>
            <a:ext cx="5527351" cy="320123"/>
          </a:xfrm>
        </p:spPr>
        <p:txBody>
          <a:bodyPr/>
          <a:lstStyle>
            <a:lvl1pPr algn="l">
              <a:defRPr/>
            </a:lvl1pPr>
          </a:lstStyle>
          <a:p>
            <a:fld id="{7E18DB4A-8810-4A10-AD5C-D5E2C667F5B3}" type="datetime1">
              <a:rPr lang="en-US" smtClean="0"/>
              <a:t>1/2/2026</a:t>
            </a:fld>
            <a:endParaRPr lang="en-US" dirty="0"/>
          </a:p>
        </p:txBody>
      </p:sp>
      <p:sp>
        <p:nvSpPr>
          <p:cNvPr id="6" name="Footer Placeholder 5"/>
          <p:cNvSpPr>
            <a:spLocks noGrp="1"/>
          </p:cNvSpPr>
          <p:nvPr>
            <p:ph type="ftr" sz="quarter" idx="11"/>
          </p:nvPr>
        </p:nvSpPr>
        <p:spPr>
          <a:xfrm>
            <a:off x="1447383" y="318642"/>
            <a:ext cx="5541004" cy="320931"/>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cxnSp>
        <p:nvCxnSpPr>
          <p:cNvPr id="31" name="Straight Connector 30"/>
          <p:cNvCxnSpPr/>
          <p:nvPr/>
        </p:nvCxnSpPr>
        <p:spPr>
          <a:xfrm>
            <a:off x="1447383"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7616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8" name="Rectangle 7"/>
          <p:cNvSpPr/>
          <p:nvPr/>
        </p:nvSpPr>
        <p:spPr>
          <a:xfrm>
            <a:off x="0" y="2019478"/>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80" y="804521"/>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80" y="2015734"/>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D291B17-9318-49DB-B28B-6E5994AE9581}" type="datetime1">
              <a:rPr lang="en-US" smtClean="0"/>
              <a:t>1/2/2026</a:t>
            </a:fld>
            <a:endParaRPr lang="en-US" dirty="0"/>
          </a:p>
        </p:txBody>
      </p:sp>
      <p:sp>
        <p:nvSpPr>
          <p:cNvPr id="5" name="Footer Placeholder 4"/>
          <p:cNvSpPr>
            <a:spLocks noGrp="1"/>
          </p:cNvSpPr>
          <p:nvPr>
            <p:ph type="ftr" sz="quarter" idx="3"/>
          </p:nvPr>
        </p:nvSpPr>
        <p:spPr>
          <a:xfrm>
            <a:off x="1451579" y="329309"/>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1"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A98EE3D-8CD1-4C3F-BD1C-C98C9596463C}" type="slidenum">
              <a:rPr lang="en-US" smtClean="0"/>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5476169"/>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809792" y="1136731"/>
            <a:ext cx="10993549" cy="1475013"/>
          </a:xfrm>
        </p:spPr>
        <p:txBody>
          <a:bodyPr>
            <a:normAutofit/>
          </a:bodyPr>
          <a:lstStyle/>
          <a:p>
            <a:pPr algn="ctr"/>
            <a:r>
              <a:rPr lang="en-US" sz="4400" b="1" cap="none" dirty="0">
                <a:solidFill>
                  <a:srgbClr val="FF0000"/>
                </a:solidFill>
                <a:cs typeface="Times New Roman" panose="02020603050405020304" pitchFamily="18" charset="0"/>
              </a:rPr>
              <a:t>Risk Communication in AEFI situations</a:t>
            </a:r>
            <a:br>
              <a:rPr lang="en-US" sz="3200" b="1" cap="none" dirty="0">
                <a:solidFill>
                  <a:srgbClr val="FF0000"/>
                </a:solidFill>
                <a:cs typeface="Times New Roman" panose="02020603050405020304" pitchFamily="18" charset="0"/>
              </a:rPr>
            </a:br>
            <a:r>
              <a:rPr lang="en-US" sz="3200" b="1" cap="none" dirty="0">
                <a:solidFill>
                  <a:srgbClr val="0070C0"/>
                </a:solidFill>
                <a:cs typeface="Times New Roman" panose="02020603050405020304" pitchFamily="18" charset="0"/>
              </a:rPr>
              <a:t>News</a:t>
            </a:r>
            <a:r>
              <a:rPr lang="en-US" sz="3200" b="1" cap="none" dirty="0">
                <a:solidFill>
                  <a:srgbClr val="FF0000"/>
                </a:solidFill>
                <a:cs typeface="Times New Roman" panose="02020603050405020304" pitchFamily="18" charset="0"/>
              </a:rPr>
              <a:t> </a:t>
            </a:r>
            <a:r>
              <a:rPr lang="en-US" sz="3200" b="1" cap="none" dirty="0">
                <a:solidFill>
                  <a:srgbClr val="0070C0"/>
                </a:solidFill>
                <a:cs typeface="Times New Roman" panose="02020603050405020304" pitchFamily="18" charset="0"/>
              </a:rPr>
              <a:t>Media</a:t>
            </a:r>
            <a:r>
              <a:rPr lang="en-US" sz="3200" b="1" cap="none" dirty="0">
                <a:solidFill>
                  <a:srgbClr val="FF0000"/>
                </a:solidFill>
                <a:cs typeface="Times New Roman" panose="02020603050405020304" pitchFamily="18" charset="0"/>
              </a:rPr>
              <a:t> </a:t>
            </a:r>
            <a:r>
              <a:rPr lang="en-US" sz="3200" b="1" cap="none" dirty="0">
                <a:solidFill>
                  <a:srgbClr val="0070C0"/>
                </a:solidFill>
                <a:cs typeface="Times New Roman" panose="02020603050405020304" pitchFamily="18" charset="0"/>
              </a:rPr>
              <a:t>&amp; IPC</a:t>
            </a:r>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599227" y="2960769"/>
            <a:ext cx="10993546" cy="468233"/>
          </a:xfrm>
        </p:spPr>
        <p:txBody>
          <a:bodyPr>
            <a:normAutofit fontScale="25000" lnSpcReduction="20000"/>
          </a:bodyPr>
          <a:lstStyle/>
          <a:p>
            <a:pPr algn="ctr"/>
            <a:r>
              <a:rPr lang="en-US" sz="9600" b="1" dirty="0">
                <a:solidFill>
                  <a:schemeClr val="accent5"/>
                </a:solidFill>
                <a:latin typeface="+mj-lt"/>
                <a:cs typeface="Times New Roman" panose="02020603050405020304" pitchFamily="18" charset="0"/>
              </a:rPr>
              <a:t>Some postulates </a:t>
            </a:r>
          </a:p>
          <a:p>
            <a:pPr algn="ctr"/>
            <a:r>
              <a:rPr lang="en-US" sz="8000" b="1" dirty="0">
                <a:solidFill>
                  <a:schemeClr val="accent5"/>
                </a:solidFill>
                <a:latin typeface="+mj-lt"/>
                <a:cs typeface="Times New Roman" panose="02020603050405020304" pitchFamily="18" charset="0"/>
              </a:rPr>
              <a:t>Dr. Jaishri Jethwaney</a:t>
            </a:r>
          </a:p>
          <a:p>
            <a:endParaRPr lang="en-US"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39655-E447-4E1F-2D3F-ED593298C331}"/>
              </a:ext>
            </a:extLst>
          </p:cNvPr>
          <p:cNvSpPr>
            <a:spLocks noGrp="1"/>
          </p:cNvSpPr>
          <p:nvPr>
            <p:ph type="title"/>
          </p:nvPr>
        </p:nvSpPr>
        <p:spPr/>
        <p:txBody>
          <a:bodyPr>
            <a:normAutofit/>
          </a:bodyPr>
          <a:lstStyle/>
          <a:p>
            <a:r>
              <a:rPr lang="en-GB" sz="2800" dirty="0"/>
              <a:t>Tips for Spokesperson </a:t>
            </a:r>
            <a:endParaRPr lang="en-IN" sz="2800" dirty="0"/>
          </a:p>
        </p:txBody>
      </p:sp>
      <p:sp>
        <p:nvSpPr>
          <p:cNvPr id="3" name="Content Placeholder 2">
            <a:extLst>
              <a:ext uri="{FF2B5EF4-FFF2-40B4-BE49-F238E27FC236}">
                <a16:creationId xmlns:a16="http://schemas.microsoft.com/office/drawing/2014/main" id="{2C04D77D-6819-0D7F-9475-555EEF5B818D}"/>
              </a:ext>
            </a:extLst>
          </p:cNvPr>
          <p:cNvSpPr>
            <a:spLocks noGrp="1"/>
          </p:cNvSpPr>
          <p:nvPr>
            <p:ph idx="1"/>
          </p:nvPr>
        </p:nvSpPr>
        <p:spPr/>
        <p:txBody>
          <a:bodyPr>
            <a:normAutofit fontScale="92500" lnSpcReduction="20000"/>
          </a:bodyPr>
          <a:lstStyle/>
          <a:p>
            <a:r>
              <a:rPr lang="en-GB" sz="2300" dirty="0"/>
              <a:t>Media relations is a long-term management function, therefore do not restrict your media interactions  to only crisis times.</a:t>
            </a:r>
          </a:p>
          <a:p>
            <a:r>
              <a:rPr lang="en-GB" sz="2300" dirty="0"/>
              <a:t>You must know who are the beat correspondents in your area; keep their coordinates handy ( Name/ mobile number, WhatsApp  and email )</a:t>
            </a:r>
          </a:p>
          <a:p>
            <a:r>
              <a:rPr lang="en-GB" sz="2300" dirty="0"/>
              <a:t>Regional PIB and State Information Directorate can be great allies in giving you valuable input on media and reporters because they deal with them on day to day basis.</a:t>
            </a:r>
          </a:p>
          <a:p>
            <a:r>
              <a:rPr lang="en-GB" sz="2300" dirty="0"/>
              <a:t>In times of serious crisis scenario, consider/suggest to the concerned,  the posting of  appropriate spokesperson’s 40-60 second video explaining the official version. </a:t>
            </a:r>
          </a:p>
          <a:p>
            <a:endParaRPr lang="en-IN" dirty="0"/>
          </a:p>
        </p:txBody>
      </p:sp>
    </p:spTree>
    <p:extLst>
      <p:ext uri="{BB962C8B-B14F-4D97-AF65-F5344CB8AC3E}">
        <p14:creationId xmlns:p14="http://schemas.microsoft.com/office/powerpoint/2010/main" val="138660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EC3B4-03C6-D707-5FDD-6F7E1E32861D}"/>
              </a:ext>
            </a:extLst>
          </p:cNvPr>
          <p:cNvSpPr>
            <a:spLocks noGrp="1"/>
          </p:cNvSpPr>
          <p:nvPr>
            <p:ph type="title"/>
          </p:nvPr>
        </p:nvSpPr>
        <p:spPr/>
        <p:txBody>
          <a:bodyPr/>
          <a:lstStyle/>
          <a:p>
            <a:r>
              <a:rPr lang="en-GB" dirty="0"/>
              <a:t>continued</a:t>
            </a:r>
            <a:endParaRPr lang="en-IN" dirty="0"/>
          </a:p>
        </p:txBody>
      </p:sp>
      <p:sp>
        <p:nvSpPr>
          <p:cNvPr id="3" name="Content Placeholder 2">
            <a:extLst>
              <a:ext uri="{FF2B5EF4-FFF2-40B4-BE49-F238E27FC236}">
                <a16:creationId xmlns:a16="http://schemas.microsoft.com/office/drawing/2014/main" id="{BE62A700-081A-1421-C890-5B2F81F9B7A5}"/>
              </a:ext>
            </a:extLst>
          </p:cNvPr>
          <p:cNvSpPr>
            <a:spLocks noGrp="1"/>
          </p:cNvSpPr>
          <p:nvPr>
            <p:ph idx="1"/>
          </p:nvPr>
        </p:nvSpPr>
        <p:spPr/>
        <p:txBody>
          <a:bodyPr>
            <a:normAutofit fontScale="92500" lnSpcReduction="10000"/>
          </a:bodyPr>
          <a:lstStyle/>
          <a:p>
            <a:r>
              <a:rPr lang="en-GB" dirty="0"/>
              <a:t>When interacting with a journalist, remember he has come for a headline grabbing story, so do no say what is not to be divulged; avoid saying “ telling you in confidence” or   “no Comments”; instead say that you will get back to them as soon as you have the facts/report on the issue . If you have said that,  then keep up your word.  The scribe will not trust you if you do not keep your word, but do the story based on some other or unauthorised source. </a:t>
            </a:r>
          </a:p>
          <a:p>
            <a:r>
              <a:rPr lang="en-GB" dirty="0"/>
              <a:t>Mind your body language, especially when being interviewed for the visual medium </a:t>
            </a:r>
          </a:p>
          <a:p>
            <a:r>
              <a:rPr lang="en-GB" dirty="0"/>
              <a:t>When the reporter says, the interview is over, it is not over till you see the lens being capped.  The smart reporter is waiting for you to say something ‘off the cuff’, which will  surely become a headline.  ( ex.  PM Dr. Manmohan Singh’s interview post Nirbhaya case)</a:t>
            </a:r>
          </a:p>
          <a:p>
            <a:endParaRPr lang="en-IN" dirty="0"/>
          </a:p>
        </p:txBody>
      </p:sp>
    </p:spTree>
    <p:extLst>
      <p:ext uri="{BB962C8B-B14F-4D97-AF65-F5344CB8AC3E}">
        <p14:creationId xmlns:p14="http://schemas.microsoft.com/office/powerpoint/2010/main" val="996466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A9DB3-5DA5-8903-3439-FA8029FD6CD6}"/>
              </a:ext>
            </a:extLst>
          </p:cNvPr>
          <p:cNvSpPr>
            <a:spLocks noGrp="1"/>
          </p:cNvSpPr>
          <p:nvPr>
            <p:ph type="title"/>
          </p:nvPr>
        </p:nvSpPr>
        <p:spPr/>
        <p:txBody>
          <a:bodyPr/>
          <a:lstStyle/>
          <a:p>
            <a:r>
              <a:rPr lang="en-GB" dirty="0"/>
              <a:t>Simulation- 1 </a:t>
            </a:r>
            <a:endParaRPr lang="en-IN" dirty="0"/>
          </a:p>
        </p:txBody>
      </p:sp>
      <p:sp>
        <p:nvSpPr>
          <p:cNvPr id="3" name="Content Placeholder 2">
            <a:extLst>
              <a:ext uri="{FF2B5EF4-FFF2-40B4-BE49-F238E27FC236}">
                <a16:creationId xmlns:a16="http://schemas.microsoft.com/office/drawing/2014/main" id="{795BC934-77C4-AC08-9D30-109B690174C3}"/>
              </a:ext>
            </a:extLst>
          </p:cNvPr>
          <p:cNvSpPr>
            <a:spLocks noGrp="1"/>
          </p:cNvSpPr>
          <p:nvPr>
            <p:ph idx="1"/>
          </p:nvPr>
        </p:nvSpPr>
        <p:spPr/>
        <p:txBody>
          <a:bodyPr>
            <a:normAutofit/>
          </a:bodyPr>
          <a:lstStyle/>
          <a:p>
            <a:r>
              <a:rPr lang="en-GB" sz="2800" dirty="0"/>
              <a:t>The senior most among the participants  may  volunteer to be the spokesperson addressing an impromptu press briefing. The rest of the delegates ( 5 to 6 in all)  will pose as reporters from various  mainstream and regional channels/newspapers.</a:t>
            </a:r>
          </a:p>
          <a:p>
            <a:r>
              <a:rPr lang="en-GB" sz="2800" dirty="0"/>
              <a:t>The scenario is  somewhat as follows</a:t>
            </a:r>
            <a:endParaRPr lang="en-IN" sz="2800" dirty="0"/>
          </a:p>
        </p:txBody>
      </p:sp>
    </p:spTree>
    <p:extLst>
      <p:ext uri="{BB962C8B-B14F-4D97-AF65-F5344CB8AC3E}">
        <p14:creationId xmlns:p14="http://schemas.microsoft.com/office/powerpoint/2010/main" val="4234049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3C40C-61D6-396A-6623-18E08FCB3605}"/>
              </a:ext>
            </a:extLst>
          </p:cNvPr>
          <p:cNvSpPr>
            <a:spLocks noGrp="1"/>
          </p:cNvSpPr>
          <p:nvPr>
            <p:ph type="title"/>
          </p:nvPr>
        </p:nvSpPr>
        <p:spPr/>
        <p:txBody>
          <a:bodyPr/>
          <a:lstStyle/>
          <a:p>
            <a:r>
              <a:rPr lang="en-US" dirty="0">
                <a:cs typeface="Times New Roman" panose="02020603050405020304" pitchFamily="18" charset="0"/>
              </a:rPr>
              <a:t>Scenario </a:t>
            </a:r>
            <a:r>
              <a:rPr lang="en-US" cap="none" dirty="0">
                <a:cs typeface="Times New Roman" panose="02020603050405020304" pitchFamily="18" charset="0"/>
              </a:rPr>
              <a:t>(AEFI arising out of MR vaccination)</a:t>
            </a:r>
            <a:endParaRPr lang="en-IN" dirty="0"/>
          </a:p>
        </p:txBody>
      </p:sp>
      <p:sp>
        <p:nvSpPr>
          <p:cNvPr id="3" name="Content Placeholder 2">
            <a:extLst>
              <a:ext uri="{FF2B5EF4-FFF2-40B4-BE49-F238E27FC236}">
                <a16:creationId xmlns:a16="http://schemas.microsoft.com/office/drawing/2014/main" id="{6FCDD5B5-9D91-6E22-7A04-684AC31682EC}"/>
              </a:ext>
            </a:extLst>
          </p:cNvPr>
          <p:cNvSpPr>
            <a:spLocks noGrp="1"/>
          </p:cNvSpPr>
          <p:nvPr>
            <p:ph idx="1"/>
          </p:nvPr>
        </p:nvSpPr>
        <p:spPr>
          <a:xfrm>
            <a:off x="1451579" y="2110095"/>
            <a:ext cx="9603275" cy="3450613"/>
          </a:xfrm>
        </p:spPr>
        <p:txBody>
          <a:bodyPr>
            <a:normAutofit fontScale="92500" lnSpcReduction="20000"/>
          </a:bodyPr>
          <a:lstStyle/>
          <a:p>
            <a:r>
              <a:rPr lang="en-IN" dirty="0">
                <a:solidFill>
                  <a:srgbClr val="222222"/>
                </a:solidFill>
                <a:latin typeface="+mj-lt"/>
                <a:ea typeface="Calibri" panose="020F0502020204030204" pitchFamily="34" charset="0"/>
              </a:rPr>
              <a:t>You are the SIO at  the district hospital</a:t>
            </a:r>
            <a:br>
              <a:rPr lang="en-IN" dirty="0">
                <a:solidFill>
                  <a:srgbClr val="222222"/>
                </a:solidFill>
                <a:latin typeface="+mj-lt"/>
                <a:ea typeface="Calibri" panose="020F0502020204030204" pitchFamily="34" charset="0"/>
              </a:rPr>
            </a:br>
            <a:r>
              <a:rPr lang="en-IN" dirty="0">
                <a:solidFill>
                  <a:srgbClr val="222222"/>
                </a:solidFill>
                <a:latin typeface="+mj-lt"/>
                <a:ea typeface="Calibri" panose="020F0502020204030204" pitchFamily="34" charset="0"/>
              </a:rPr>
              <a:t>After the completion of  an MR campaign  as a part of the RI, towards the evening, four  cases of acute AEFI were reported at your hospital around 7.00 pm on the same day. All the cases have come from a nearby Mohali village. Two children had high fever and red eyes, one had running nose and the other one  was breathless with rashes all over the body. The medical team was on the job, administering the requisite treatment, when three year old Sangharsh breathed his last. The preliminary enquiry revealed that when Sangharsh came for vaccination, he seemed to have acute measles already, which probably was not noticed while administering vaccine in the morning. </a:t>
            </a:r>
          </a:p>
          <a:p>
            <a:r>
              <a:rPr lang="en-IN" dirty="0">
                <a:solidFill>
                  <a:srgbClr val="222222"/>
                </a:solidFill>
                <a:effectLst/>
                <a:latin typeface="+mj-lt"/>
                <a:ea typeface="Calibri" panose="020F0502020204030204" pitchFamily="34" charset="0"/>
              </a:rPr>
              <a:t>You had already left for the day, but rushed when commotion from  a crowd of kith &amp; kin,  local people, and media was reported to you from the hospital.</a:t>
            </a:r>
            <a:endParaRPr lang="en-IN" dirty="0">
              <a:solidFill>
                <a:srgbClr val="222222"/>
              </a:solidFill>
              <a:latin typeface="+mj-lt"/>
              <a:ea typeface="Calibri" panose="020F0502020204030204" pitchFamily="34" charset="0"/>
            </a:endParaRPr>
          </a:p>
          <a:p>
            <a:endParaRPr lang="en-IN" dirty="0"/>
          </a:p>
        </p:txBody>
      </p:sp>
    </p:spTree>
    <p:extLst>
      <p:ext uri="{BB962C8B-B14F-4D97-AF65-F5344CB8AC3E}">
        <p14:creationId xmlns:p14="http://schemas.microsoft.com/office/powerpoint/2010/main" val="3021819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1572C4-C289-41C3-D471-70E1D2DD1843}"/>
              </a:ext>
            </a:extLst>
          </p:cNvPr>
          <p:cNvSpPr>
            <a:spLocks noGrp="1"/>
          </p:cNvSpPr>
          <p:nvPr>
            <p:ph type="title"/>
          </p:nvPr>
        </p:nvSpPr>
        <p:spPr/>
        <p:txBody>
          <a:bodyPr>
            <a:normAutofit/>
          </a:bodyPr>
          <a:lstStyle/>
          <a:p>
            <a:r>
              <a:rPr lang="en-GB" cap="none" dirty="0"/>
              <a:t>The scene at the hospital when you reached</a:t>
            </a:r>
            <a:br>
              <a:rPr lang="en-IN" cap="none" dirty="0">
                <a:solidFill>
                  <a:srgbClr val="222222"/>
                </a:solidFill>
                <a:latin typeface="Times New Roman" panose="02020603050405020304" pitchFamily="18" charset="0"/>
                <a:ea typeface="Calibri" panose="020F0502020204030204" pitchFamily="34" charset="0"/>
              </a:rPr>
            </a:br>
            <a:endParaRPr lang="en-IN" dirty="0"/>
          </a:p>
        </p:txBody>
      </p:sp>
      <p:sp>
        <p:nvSpPr>
          <p:cNvPr id="5" name="Content Placeholder 4">
            <a:extLst>
              <a:ext uri="{FF2B5EF4-FFF2-40B4-BE49-F238E27FC236}">
                <a16:creationId xmlns:a16="http://schemas.microsoft.com/office/drawing/2014/main" id="{5577E61E-E918-9A6E-FBE1-501DB2EE7403}"/>
              </a:ext>
            </a:extLst>
          </p:cNvPr>
          <p:cNvSpPr>
            <a:spLocks noGrp="1"/>
          </p:cNvSpPr>
          <p:nvPr>
            <p:ph idx="1"/>
          </p:nvPr>
        </p:nvSpPr>
        <p:spPr/>
        <p:txBody>
          <a:bodyPr>
            <a:normAutofit fontScale="92500" lnSpcReduction="20000"/>
          </a:bodyPr>
          <a:lstStyle/>
          <a:p>
            <a:br>
              <a:rPr lang="en-GB" dirty="0">
                <a:latin typeface="+mj-lt"/>
              </a:rPr>
            </a:br>
            <a:r>
              <a:rPr lang="en-IN" dirty="0">
                <a:solidFill>
                  <a:srgbClr val="222222"/>
                </a:solidFill>
                <a:latin typeface="+mj-lt"/>
                <a:ea typeface="Calibri" panose="020F0502020204030204" pitchFamily="34" charset="0"/>
              </a:rPr>
              <a:t>Besides the family members of the four children, many of their well-wishers from the neighbourhood were there. A pandit ji was seen loudly telling the people that it was </a:t>
            </a:r>
            <a:r>
              <a:rPr lang="en-IN" i="1" dirty="0">
                <a:solidFill>
                  <a:srgbClr val="222222"/>
                </a:solidFill>
                <a:latin typeface="+mj-lt"/>
                <a:ea typeface="Calibri" panose="020F0502020204030204" pitchFamily="34" charset="0"/>
              </a:rPr>
              <a:t>Devi’s </a:t>
            </a:r>
            <a:r>
              <a:rPr lang="en-IN" i="1" cap="none" dirty="0" err="1">
                <a:solidFill>
                  <a:srgbClr val="222222"/>
                </a:solidFill>
                <a:effectLst/>
                <a:latin typeface="+mj-lt"/>
                <a:ea typeface="Calibri" panose="020F0502020204030204" pitchFamily="34" charset="0"/>
              </a:rPr>
              <a:t>P</a:t>
            </a:r>
            <a:r>
              <a:rPr lang="en-IN" i="1" dirty="0" err="1">
                <a:solidFill>
                  <a:srgbClr val="222222"/>
                </a:solidFill>
                <a:latin typeface="+mj-lt"/>
                <a:ea typeface="Calibri" panose="020F0502020204030204" pitchFamily="34" charset="0"/>
              </a:rPr>
              <a:t>rakop</a:t>
            </a:r>
            <a:r>
              <a:rPr lang="en-IN" i="1" dirty="0">
                <a:solidFill>
                  <a:srgbClr val="222222"/>
                </a:solidFill>
                <a:latin typeface="+mj-lt"/>
                <a:ea typeface="Calibri" panose="020F0502020204030204" pitchFamily="34" charset="0"/>
              </a:rPr>
              <a:t> </a:t>
            </a:r>
            <a:r>
              <a:rPr lang="en-IN" dirty="0">
                <a:solidFill>
                  <a:srgbClr val="222222"/>
                </a:solidFill>
                <a:latin typeface="+mj-lt"/>
                <a:ea typeface="Calibri" panose="020F0502020204030204" pitchFamily="34" charset="0"/>
              </a:rPr>
              <a:t>(curse), because children were given vaccination, when there was no need. the atmosphere melancholy on the one hand because one of child </a:t>
            </a:r>
            <a:r>
              <a:rPr lang="en-IN" dirty="0" err="1">
                <a:solidFill>
                  <a:srgbClr val="222222"/>
                </a:solidFill>
                <a:latin typeface="+mj-lt"/>
                <a:ea typeface="Calibri" panose="020F0502020204030204" pitchFamily="34" charset="0"/>
              </a:rPr>
              <a:t>Sangarsh</a:t>
            </a:r>
            <a:r>
              <a:rPr lang="en-IN" dirty="0">
                <a:solidFill>
                  <a:srgbClr val="222222"/>
                </a:solidFill>
                <a:latin typeface="+mj-lt"/>
                <a:ea typeface="Calibri" panose="020F0502020204030204" pitchFamily="34" charset="0"/>
              </a:rPr>
              <a:t> had died and the  agitating crowd demanding  answers and the fate of the other three children hospitalised. As the news of the death of a child broke, within 10-15 minutes, the crowd swelled.</a:t>
            </a:r>
            <a:r>
              <a:rPr lang="en-IN" cap="none" dirty="0">
                <a:solidFill>
                  <a:srgbClr val="222222"/>
                </a:solidFill>
                <a:latin typeface="+mj-lt"/>
                <a:ea typeface="Calibri" panose="020F0502020204030204" pitchFamily="34" charset="0"/>
              </a:rPr>
              <a:t> Some young men were seeing shooting on their mobiles, some 4-5 media persons also reached the spot who kept needling you with questions. </a:t>
            </a:r>
          </a:p>
          <a:p>
            <a:r>
              <a:rPr lang="en-IN" cap="none" dirty="0">
                <a:solidFill>
                  <a:srgbClr val="222222"/>
                </a:solidFill>
                <a:latin typeface="+mj-lt"/>
                <a:ea typeface="Calibri" panose="020F0502020204030204" pitchFamily="34" charset="0"/>
              </a:rPr>
              <a:t>Using your sharp reflexes, you invited the media persons to your office inside the building requesting your colleagues to take care of the agitating people in the meantime</a:t>
            </a:r>
            <a:r>
              <a:rPr lang="en-IN" cap="none" dirty="0">
                <a:solidFill>
                  <a:srgbClr val="222222"/>
                </a:solidFill>
                <a:latin typeface="Times New Roman" panose="02020603050405020304" pitchFamily="18" charset="0"/>
                <a:ea typeface="Calibri" panose="020F0502020204030204" pitchFamily="34" charset="0"/>
              </a:rPr>
              <a:t>. </a:t>
            </a:r>
          </a:p>
          <a:p>
            <a:endParaRPr lang="en-IN" dirty="0"/>
          </a:p>
        </p:txBody>
      </p:sp>
    </p:spTree>
    <p:extLst>
      <p:ext uri="{BB962C8B-B14F-4D97-AF65-F5344CB8AC3E}">
        <p14:creationId xmlns:p14="http://schemas.microsoft.com/office/powerpoint/2010/main" val="2499973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AE276-3E2A-5B5B-D898-DAF1FFB0E363}"/>
              </a:ext>
            </a:extLst>
          </p:cNvPr>
          <p:cNvSpPr>
            <a:spLocks noGrp="1"/>
          </p:cNvSpPr>
          <p:nvPr>
            <p:ph type="title"/>
          </p:nvPr>
        </p:nvSpPr>
        <p:spPr/>
        <p:txBody>
          <a:bodyPr>
            <a:normAutofit fontScale="90000"/>
          </a:bodyPr>
          <a:lstStyle/>
          <a:p>
            <a:pPr lvl="0">
              <a:lnSpc>
                <a:spcPct val="107000"/>
              </a:lnSpc>
            </a:pPr>
            <a:r>
              <a:rPr lang="en-IN" sz="3600" b="1" kern="100" cap="none" dirty="0">
                <a:effectLst/>
                <a:latin typeface="Calibri" panose="020F0502020204030204" pitchFamily="34" charset="0"/>
                <a:ea typeface="Calibri" panose="020F0502020204030204" pitchFamily="34" charset="0"/>
                <a:cs typeface="Times New Roman" panose="02020603050405020304" pitchFamily="18" charset="0"/>
              </a:rPr>
              <a:t>Brief for the impromptu press brief</a:t>
            </a:r>
            <a:br>
              <a:rPr lang="en-IN" sz="1800" kern="100" dirty="0">
                <a:effectLst/>
                <a:latin typeface="Calibri" panose="020F0502020204030204" pitchFamily="34" charset="0"/>
                <a:ea typeface="Calibri" panose="020F0502020204030204" pitchFamily="34" charset="0"/>
                <a:cs typeface="Times New Roman" panose="02020603050405020304" pitchFamily="18" charset="0"/>
              </a:rPr>
            </a:br>
            <a:br>
              <a:rPr lang="en-IN"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IN" cap="none" dirty="0"/>
          </a:p>
        </p:txBody>
      </p:sp>
      <p:sp>
        <p:nvSpPr>
          <p:cNvPr id="3" name="Content Placeholder 2">
            <a:extLst>
              <a:ext uri="{FF2B5EF4-FFF2-40B4-BE49-F238E27FC236}">
                <a16:creationId xmlns:a16="http://schemas.microsoft.com/office/drawing/2014/main" id="{C88759D1-004C-F891-79D9-E1291003471D}"/>
              </a:ext>
            </a:extLst>
          </p:cNvPr>
          <p:cNvSpPr>
            <a:spLocks noGrp="1"/>
          </p:cNvSpPr>
          <p:nvPr>
            <p:ph idx="1"/>
          </p:nvPr>
        </p:nvSpPr>
        <p:spPr/>
        <p:txBody>
          <a:bodyPr>
            <a:normAutofit/>
          </a:bodyPr>
          <a:lstStyle/>
          <a:p>
            <a:r>
              <a:rPr lang="en-GB" sz="2800" dirty="0"/>
              <a:t> Groups may  please identify  one or two persons from each table/group, who will pose as journalists and ask questions.</a:t>
            </a:r>
          </a:p>
          <a:p>
            <a:r>
              <a:rPr lang="en-GB" sz="2800" dirty="0"/>
              <a:t>The spokesperson can also have a colleague to sit with him/her for answering some questions, if required.</a:t>
            </a:r>
          </a:p>
          <a:p>
            <a:endParaRPr lang="en-GB" sz="2800" dirty="0"/>
          </a:p>
          <a:p>
            <a:endParaRPr lang="en-GB" sz="2800" dirty="0"/>
          </a:p>
          <a:p>
            <a:endParaRPr lang="en-IN" sz="2800" dirty="0"/>
          </a:p>
        </p:txBody>
      </p:sp>
    </p:spTree>
    <p:extLst>
      <p:ext uri="{BB962C8B-B14F-4D97-AF65-F5344CB8AC3E}">
        <p14:creationId xmlns:p14="http://schemas.microsoft.com/office/powerpoint/2010/main" val="354642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A51EC53-70DC-D9A5-4ACD-FD111B43356C}"/>
              </a:ext>
            </a:extLst>
          </p:cNvPr>
          <p:cNvSpPr>
            <a:spLocks noGrp="1"/>
          </p:cNvSpPr>
          <p:nvPr>
            <p:ph type="title"/>
          </p:nvPr>
        </p:nvSpPr>
        <p:spPr>
          <a:xfrm>
            <a:off x="1451580" y="581001"/>
            <a:ext cx="9603275" cy="1049235"/>
          </a:xfrm>
        </p:spPr>
        <p:txBody>
          <a:bodyPr>
            <a:normAutofit fontScale="90000"/>
          </a:bodyPr>
          <a:lstStyle/>
          <a:p>
            <a:pPr marL="342900" lvl="0" indent="-342900">
              <a:lnSpc>
                <a:spcPct val="107000"/>
              </a:lnSpc>
            </a:pPr>
            <a:r>
              <a:rPr lang="en-GB" sz="2700" b="1" kern="100" cap="none" dirty="0">
                <a:effectLst/>
                <a:latin typeface="Calibri" panose="020F0502020204030204" pitchFamily="34" charset="0"/>
                <a:ea typeface="Calibri" panose="020F0502020204030204" pitchFamily="34" charset="0"/>
                <a:cs typeface="Times New Roman" panose="02020603050405020304" pitchFamily="18" charset="0"/>
              </a:rPr>
              <a:t>Tips for the spokesperson</a:t>
            </a:r>
            <a:b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br>
            <a:b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br>
            <a:b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br>
            <a: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t>Look concerned displaying empathy</a:t>
            </a:r>
            <a:b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br>
            <a:br>
              <a:rPr lang="en-IN" sz="2700" kern="100" cap="none" dirty="0">
                <a:effectLst/>
                <a:latin typeface="Calibri" panose="020F0502020204030204" pitchFamily="34" charset="0"/>
                <a:ea typeface="Calibri" panose="020F0502020204030204" pitchFamily="34" charset="0"/>
                <a:cs typeface="Times New Roman" panose="02020603050405020304" pitchFamily="18" charset="0"/>
              </a:rPr>
            </a:br>
            <a:r>
              <a:rPr lang="en-GB" sz="2700" kern="100" cap="none" dirty="0">
                <a:latin typeface="Calibri" panose="020F0502020204030204" pitchFamily="34" charset="0"/>
                <a:ea typeface="Calibri" panose="020F0502020204030204" pitchFamily="34" charset="0"/>
                <a:cs typeface="Times New Roman" panose="02020603050405020304" pitchFamily="18" charset="0"/>
              </a:rPr>
              <a:t>B</a:t>
            </a:r>
            <a: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t>e patient with questions coming from various directions</a:t>
            </a:r>
            <a:b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br>
            <a:br>
              <a:rPr lang="en-IN" sz="2700" kern="100" cap="none" dirty="0">
                <a:effectLst/>
                <a:latin typeface="Calibri" panose="020F0502020204030204" pitchFamily="34" charset="0"/>
                <a:ea typeface="Calibri" panose="020F0502020204030204" pitchFamily="34" charset="0"/>
                <a:cs typeface="Times New Roman" panose="02020603050405020304" pitchFamily="18" charset="0"/>
              </a:rPr>
            </a:br>
            <a:r>
              <a:rPr lang="en-GB" sz="2700" kern="100" cap="none" dirty="0">
                <a:latin typeface="Calibri" panose="020F0502020204030204" pitchFamily="34" charset="0"/>
                <a:ea typeface="Calibri" panose="020F0502020204030204" pitchFamily="34" charset="0"/>
                <a:cs typeface="Times New Roman" panose="02020603050405020304" pitchFamily="18" charset="0"/>
              </a:rPr>
              <a:t>T</a:t>
            </a:r>
            <a: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t>ime the impromptu press-meet for not more than 10-12 minutes, without telling this to journalists. When it is about 10 minutes, tell them politely that you have a team meeting to resolve the impending crisis so will need to leave immediately allowing one or two more questions, promising  to update them as soon as there is any development. </a:t>
            </a:r>
            <a:b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br>
            <a:b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br>
            <a:br>
              <a:rPr lang="en-GB" sz="2700" kern="100" cap="none" dirty="0">
                <a:effectLst/>
                <a:latin typeface="Calibri" panose="020F0502020204030204" pitchFamily="34" charset="0"/>
                <a:ea typeface="Calibri" panose="020F0502020204030204" pitchFamily="34" charset="0"/>
                <a:cs typeface="Times New Roman" panose="02020603050405020304" pitchFamily="18" charset="0"/>
              </a:rPr>
            </a:br>
            <a:br>
              <a:rPr lang="en-IN"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7" name="Title 5">
            <a:extLst>
              <a:ext uri="{FF2B5EF4-FFF2-40B4-BE49-F238E27FC236}">
                <a16:creationId xmlns:a16="http://schemas.microsoft.com/office/drawing/2014/main" id="{84759066-1C7F-EED3-2AB7-CA295FA8B783}"/>
              </a:ext>
            </a:extLst>
          </p:cNvPr>
          <p:cNvSpPr txBox="1">
            <a:spLocks/>
          </p:cNvSpPr>
          <p:nvPr/>
        </p:nvSpPr>
        <p:spPr>
          <a:xfrm>
            <a:off x="1294362" y="2714601"/>
            <a:ext cx="9603275" cy="1049235"/>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marL="342900" indent="-342900">
              <a:lnSpc>
                <a:spcPct val="107000"/>
              </a:lnSpc>
            </a:pPr>
            <a:r>
              <a:rPr lang="en-GB" sz="1800" kern="100" dirty="0">
                <a:latin typeface="Calibri" panose="020F0502020204030204" pitchFamily="34" charset="0"/>
                <a:ea typeface="Calibri" panose="020F0502020204030204" pitchFamily="34" charset="0"/>
                <a:cs typeface="Times New Roman" panose="02020603050405020304" pitchFamily="18" charset="0"/>
              </a:rPr>
              <a:t> </a:t>
            </a:r>
            <a:br>
              <a:rPr lang="en-IN" sz="1800" kern="100" dirty="0">
                <a:latin typeface="Calibri" panose="020F0502020204030204" pitchFamily="34" charset="0"/>
                <a:ea typeface="Calibri" panose="020F0502020204030204" pitchFamily="34" charset="0"/>
                <a:cs typeface="Times New Roman" panose="02020603050405020304" pitchFamily="18" charset="0"/>
              </a:rPr>
            </a:br>
            <a:endParaRPr lang="en-IN" dirty="0"/>
          </a:p>
        </p:txBody>
      </p:sp>
    </p:spTree>
    <p:extLst>
      <p:ext uri="{BB962C8B-B14F-4D97-AF65-F5344CB8AC3E}">
        <p14:creationId xmlns:p14="http://schemas.microsoft.com/office/powerpoint/2010/main" val="1756440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B600E-9D7F-473B-0E75-69690AFE0439}"/>
              </a:ext>
            </a:extLst>
          </p:cNvPr>
          <p:cNvSpPr>
            <a:spLocks noGrp="1"/>
          </p:cNvSpPr>
          <p:nvPr>
            <p:ph type="title"/>
          </p:nvPr>
        </p:nvSpPr>
        <p:spPr/>
        <p:txBody>
          <a:bodyPr>
            <a:normAutofit fontScale="90000"/>
          </a:bodyPr>
          <a:lstStyle/>
          <a:p>
            <a:r>
              <a:rPr lang="en-GB" dirty="0"/>
              <a:t>Simulation -2 IPC for community outreach</a:t>
            </a:r>
            <a:br>
              <a:rPr lang="en-GB" dirty="0"/>
            </a:br>
            <a:r>
              <a:rPr lang="en-GB" dirty="0"/>
              <a:t>Simulation -2 using IPC and Influencers</a:t>
            </a:r>
            <a:br>
              <a:rPr lang="en-GB" dirty="0"/>
            </a:br>
            <a:br>
              <a:rPr lang="en-GB" sz="2700" b="1" dirty="0"/>
            </a:br>
            <a:r>
              <a:rPr lang="en-GB" sz="2700" b="1" dirty="0"/>
              <a:t>Role play </a:t>
            </a:r>
            <a:br>
              <a:rPr lang="en-GB" sz="2700" b="1" dirty="0"/>
            </a:br>
            <a:br>
              <a:rPr lang="en-GB" sz="2700" b="1" dirty="0"/>
            </a:br>
            <a:r>
              <a:rPr lang="en-GB" sz="2700" cap="none" dirty="0"/>
              <a:t>Parents of Luxmi who is undergoing treatment post an AEFI arising out of measle vaccination.</a:t>
            </a:r>
            <a:br>
              <a:rPr lang="en-GB" sz="2700" cap="none" dirty="0"/>
            </a:br>
            <a:br>
              <a:rPr lang="en-GB" sz="2700" cap="none" dirty="0"/>
            </a:br>
            <a:r>
              <a:rPr lang="en-GB" sz="2700" cap="none" dirty="0"/>
              <a:t>Two social influencers visit their home after the child is discharged but under medication. ( choose who they will be- An ASHA/school headmaster taken in high esteem by the community, or a highly educated Didi, who after a long stint in the city and overseas now runs an NGO educating children; loved by the community or any such person). An influencer can be from any strata and background- someone who exerts tangible influence on people’s minds.</a:t>
            </a:r>
            <a:br>
              <a:rPr lang="en-GB" sz="2700" dirty="0"/>
            </a:br>
            <a:br>
              <a:rPr lang="en-GB" dirty="0"/>
            </a:br>
            <a:br>
              <a:rPr lang="en-GB" dirty="0"/>
            </a:br>
            <a:br>
              <a:rPr lang="en-GB" sz="1800" dirty="0"/>
            </a:br>
            <a:endParaRPr lang="en-IN" sz="1800" dirty="0"/>
          </a:p>
        </p:txBody>
      </p:sp>
    </p:spTree>
    <p:extLst>
      <p:ext uri="{BB962C8B-B14F-4D97-AF65-F5344CB8AC3E}">
        <p14:creationId xmlns:p14="http://schemas.microsoft.com/office/powerpoint/2010/main" val="4243918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AB676-43EF-5B79-2BD2-788403D4391D}"/>
              </a:ext>
            </a:extLst>
          </p:cNvPr>
          <p:cNvSpPr>
            <a:spLocks noGrp="1"/>
          </p:cNvSpPr>
          <p:nvPr>
            <p:ph type="title"/>
          </p:nvPr>
        </p:nvSpPr>
        <p:spPr/>
        <p:txBody>
          <a:bodyPr>
            <a:noAutofit/>
          </a:bodyPr>
          <a:lstStyle/>
          <a:p>
            <a:br>
              <a:rPr lang="en-GB" sz="2400" cap="none" dirty="0"/>
            </a:br>
            <a:br>
              <a:rPr lang="en-GB" sz="2400" cap="none" dirty="0"/>
            </a:br>
            <a:r>
              <a:rPr lang="en-GB" sz="2400" b="1" cap="none" dirty="0"/>
              <a:t>Scenario</a:t>
            </a:r>
            <a:br>
              <a:rPr lang="en-GB" sz="2400" cap="none" dirty="0"/>
            </a:br>
            <a:r>
              <a:rPr lang="en-GB" sz="1800" b="1" cap="none" dirty="0"/>
              <a:t>Affected family</a:t>
            </a:r>
            <a:br>
              <a:rPr lang="en-GB" sz="1800" cap="none" dirty="0"/>
            </a:br>
            <a:r>
              <a:rPr lang="en-GB" sz="1800" cap="none" dirty="0"/>
              <a:t> As the news reaches that some people have come visiting, some neighbours and well wishers also gather at the house. The parents are concerned, as their first born had died at the age of three.  He seemingly had missed some vaccines. Luxmi, who is eight months old has had her vaccinations since her birth , but is feeling sick post a measles shot.  The parents are worried, fearful and sceptical of the vaccine.  </a:t>
            </a:r>
            <a:br>
              <a:rPr lang="en-GB" sz="1800" cap="none" dirty="0"/>
            </a:br>
            <a:br>
              <a:rPr lang="en-GB" sz="1800" cap="none" dirty="0"/>
            </a:br>
            <a:r>
              <a:rPr lang="en-GB" sz="1800" b="1" cap="none" dirty="0"/>
              <a:t>Representatives from the supply side/influencers</a:t>
            </a:r>
            <a:br>
              <a:rPr lang="en-GB" sz="1800" cap="none" dirty="0"/>
            </a:br>
            <a:r>
              <a:rPr lang="en-GB" sz="1800" cap="none" dirty="0"/>
              <a:t>The doctors have briefed them that it is case of minor AEFI and the child will be fine soon. Parents are worried, so  have to be convinced.</a:t>
            </a:r>
            <a:br>
              <a:rPr lang="en-GB" sz="1800" cap="none" dirty="0"/>
            </a:br>
            <a:r>
              <a:rPr lang="en-GB" sz="1800" b="1" cap="none" dirty="0"/>
              <a:t>some tips: </a:t>
            </a:r>
            <a:br>
              <a:rPr lang="en-GB" sz="1800" cap="none" dirty="0"/>
            </a:br>
            <a:r>
              <a:rPr lang="en-GB" sz="1800" cap="none" dirty="0"/>
              <a:t>after exchanging pleasantries, ask them about their concerns, be all ears when they are expressing; be mindful of your attitude, body language, expression, tone and tenor of language. You have been briefed that the it was a minor AEFI case and the child would be soon fine. Therefore, the positivity of your narrative must be felt by the affected. </a:t>
            </a:r>
            <a:br>
              <a:rPr lang="en-GB" sz="1800" cap="none" dirty="0"/>
            </a:br>
            <a:br>
              <a:rPr lang="en-GB" sz="1800" cap="none" dirty="0"/>
            </a:br>
            <a:endParaRPr lang="en-IN" sz="1800" b="1" cap="none" dirty="0">
              <a:solidFill>
                <a:srgbClr val="FF0000"/>
              </a:solidFill>
            </a:endParaRPr>
          </a:p>
        </p:txBody>
      </p:sp>
    </p:spTree>
    <p:extLst>
      <p:ext uri="{BB962C8B-B14F-4D97-AF65-F5344CB8AC3E}">
        <p14:creationId xmlns:p14="http://schemas.microsoft.com/office/powerpoint/2010/main" val="851171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D8BD1-6B0F-ED8E-372C-360A7751EF4A}"/>
              </a:ext>
            </a:extLst>
          </p:cNvPr>
          <p:cNvSpPr>
            <a:spLocks noGrp="1"/>
          </p:cNvSpPr>
          <p:nvPr>
            <p:ph type="title"/>
          </p:nvPr>
        </p:nvSpPr>
        <p:spPr/>
        <p:txBody>
          <a:bodyPr/>
          <a:lstStyle/>
          <a:p>
            <a:r>
              <a:rPr lang="en-GB" dirty="0"/>
              <a:t>Defining Risk Communication</a:t>
            </a:r>
            <a:endParaRPr lang="en-IN" dirty="0"/>
          </a:p>
        </p:txBody>
      </p:sp>
      <p:sp>
        <p:nvSpPr>
          <p:cNvPr id="3" name="Content Placeholder 2">
            <a:extLst>
              <a:ext uri="{FF2B5EF4-FFF2-40B4-BE49-F238E27FC236}">
                <a16:creationId xmlns:a16="http://schemas.microsoft.com/office/drawing/2014/main" id="{AB6F2163-7640-1BDA-2C54-B8174EDBD880}"/>
              </a:ext>
            </a:extLst>
          </p:cNvPr>
          <p:cNvSpPr>
            <a:spLocks noGrp="1"/>
          </p:cNvSpPr>
          <p:nvPr>
            <p:ph idx="1"/>
          </p:nvPr>
        </p:nvSpPr>
        <p:spPr/>
        <p:txBody>
          <a:bodyPr>
            <a:normAutofit/>
          </a:bodyPr>
          <a:lstStyle/>
          <a:p>
            <a:r>
              <a:rPr lang="en-GB" sz="2800" dirty="0">
                <a:solidFill>
                  <a:srgbClr val="111111"/>
                </a:solidFill>
                <a:latin typeface="Roboto" panose="02000000000000000000" pitchFamily="2" charset="0"/>
              </a:rPr>
              <a:t>Risk communication as per WHO is the</a:t>
            </a:r>
            <a:r>
              <a:rPr lang="en-GB" sz="2800" i="1" dirty="0">
                <a:solidFill>
                  <a:srgbClr val="111111"/>
                </a:solidFill>
                <a:latin typeface="Roboto" panose="02000000000000000000" pitchFamily="2" charset="0"/>
              </a:rPr>
              <a:t> </a:t>
            </a:r>
            <a:r>
              <a:rPr lang="en-GB" sz="2800" b="1" i="1" dirty="0">
                <a:solidFill>
                  <a:srgbClr val="111111"/>
                </a:solidFill>
                <a:latin typeface="Roboto" panose="02000000000000000000" pitchFamily="2" charset="0"/>
              </a:rPr>
              <a:t>real-time exchange of information, advice and opinions between experts or officials and people who face a hazard or threat to their survival, health, or economic or social wellbeing</a:t>
            </a:r>
            <a:r>
              <a:rPr lang="en-GB" sz="2800" i="1" dirty="0">
                <a:solidFill>
                  <a:srgbClr val="111111"/>
                </a:solidFill>
                <a:latin typeface="Roboto" panose="02000000000000000000" pitchFamily="2" charset="0"/>
              </a:rPr>
              <a:t>.</a:t>
            </a:r>
          </a:p>
          <a:p>
            <a:r>
              <a:rPr lang="en-GB" i="1" dirty="0">
                <a:solidFill>
                  <a:srgbClr val="111111"/>
                </a:solidFill>
                <a:latin typeface="Roboto" panose="02000000000000000000" pitchFamily="2" charset="0"/>
              </a:rPr>
              <a:t>Lesson:  ‘Real time’ in the definition  is the key word, which posits the need for immediacy in communicating from the supply side. </a:t>
            </a:r>
            <a:endParaRPr lang="en-IN" i="1" dirty="0"/>
          </a:p>
        </p:txBody>
      </p:sp>
    </p:spTree>
    <p:extLst>
      <p:ext uri="{BB962C8B-B14F-4D97-AF65-F5344CB8AC3E}">
        <p14:creationId xmlns:p14="http://schemas.microsoft.com/office/powerpoint/2010/main" val="2751917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8D9BD-638E-BD44-792F-B6531FE820E8}"/>
              </a:ext>
            </a:extLst>
          </p:cNvPr>
          <p:cNvSpPr>
            <a:spLocks noGrp="1"/>
          </p:cNvSpPr>
          <p:nvPr>
            <p:ph type="title"/>
          </p:nvPr>
        </p:nvSpPr>
        <p:spPr/>
        <p:txBody>
          <a:bodyPr/>
          <a:lstStyle/>
          <a:p>
            <a:r>
              <a:rPr lang="en-GB" b="1" cap="none" dirty="0"/>
              <a:t>Elements of Risk management</a:t>
            </a:r>
            <a:endParaRPr lang="en-IN" b="1" cap="none" dirty="0"/>
          </a:p>
        </p:txBody>
      </p:sp>
      <p:sp>
        <p:nvSpPr>
          <p:cNvPr id="3" name="Content Placeholder 2">
            <a:extLst>
              <a:ext uri="{FF2B5EF4-FFF2-40B4-BE49-F238E27FC236}">
                <a16:creationId xmlns:a16="http://schemas.microsoft.com/office/drawing/2014/main" id="{4081F50F-02B0-8620-0D04-CFF92893E421}"/>
              </a:ext>
            </a:extLst>
          </p:cNvPr>
          <p:cNvSpPr>
            <a:spLocks noGrp="1"/>
          </p:cNvSpPr>
          <p:nvPr>
            <p:ph idx="1"/>
          </p:nvPr>
        </p:nvSpPr>
        <p:spPr>
          <a:xfrm>
            <a:off x="1451580" y="1853756"/>
            <a:ext cx="9603275" cy="3450613"/>
          </a:xfrm>
        </p:spPr>
        <p:txBody>
          <a:bodyPr>
            <a:noAutofit/>
          </a:bodyPr>
          <a:lstStyle/>
          <a:p>
            <a:r>
              <a:rPr lang="en-GB" sz="2800" dirty="0"/>
              <a:t>Risk assessment  ( Rests on scientific analysis keeping in view stakeholders, extent / scale of risk  and possible damage)</a:t>
            </a:r>
          </a:p>
          <a:p>
            <a:r>
              <a:rPr lang="en-GB" sz="2800" dirty="0"/>
              <a:t>Risk management ( Rests on Planning, Policy and Rights approach).</a:t>
            </a:r>
          </a:p>
          <a:p>
            <a:r>
              <a:rPr lang="en-GB" dirty="0">
                <a:solidFill>
                  <a:srgbClr val="FF0000"/>
                </a:solidFill>
              </a:rPr>
              <a:t>The basic aim behind Risk communication is to </a:t>
            </a:r>
            <a:r>
              <a:rPr lang="en-GB" b="1" dirty="0">
                <a:solidFill>
                  <a:srgbClr val="FF0000"/>
                </a:solidFill>
              </a:rPr>
              <a:t>restore trust among the  </a:t>
            </a:r>
            <a:r>
              <a:rPr lang="en-GB" b="1" dirty="0" err="1">
                <a:solidFill>
                  <a:srgbClr val="FF0000"/>
                </a:solidFill>
              </a:rPr>
              <a:t>affectedpeople</a:t>
            </a:r>
            <a:r>
              <a:rPr lang="en-GB" b="1" dirty="0">
                <a:solidFill>
                  <a:srgbClr val="FF0000"/>
                </a:solidFill>
              </a:rPr>
              <a:t> and communities/population in general.</a:t>
            </a:r>
            <a:endParaRPr lang="en-IN" b="1" dirty="0">
              <a:solidFill>
                <a:srgbClr val="FF0000"/>
              </a:solidFill>
            </a:endParaRPr>
          </a:p>
        </p:txBody>
      </p:sp>
    </p:spTree>
    <p:extLst>
      <p:ext uri="{BB962C8B-B14F-4D97-AF65-F5344CB8AC3E}">
        <p14:creationId xmlns:p14="http://schemas.microsoft.com/office/powerpoint/2010/main" val="2006687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FE3CC-AB33-FFB2-55C2-E943F7455AFA}"/>
              </a:ext>
            </a:extLst>
          </p:cNvPr>
          <p:cNvSpPr>
            <a:spLocks noGrp="1"/>
          </p:cNvSpPr>
          <p:nvPr>
            <p:ph type="title"/>
          </p:nvPr>
        </p:nvSpPr>
        <p:spPr/>
        <p:txBody>
          <a:bodyPr/>
          <a:lstStyle/>
          <a:p>
            <a:r>
              <a:rPr lang="en-GB" b="1" dirty="0"/>
              <a:t>AEFI situations </a:t>
            </a:r>
            <a:endParaRPr lang="en-IN" b="1" dirty="0"/>
          </a:p>
        </p:txBody>
      </p:sp>
      <p:sp>
        <p:nvSpPr>
          <p:cNvPr id="3" name="Content Placeholder 2">
            <a:extLst>
              <a:ext uri="{FF2B5EF4-FFF2-40B4-BE49-F238E27FC236}">
                <a16:creationId xmlns:a16="http://schemas.microsoft.com/office/drawing/2014/main" id="{5BC16C0F-1459-F821-4D8E-BD8DE7D2BC4B}"/>
              </a:ext>
            </a:extLst>
          </p:cNvPr>
          <p:cNvSpPr>
            <a:spLocks noGrp="1"/>
          </p:cNvSpPr>
          <p:nvPr>
            <p:ph idx="1"/>
          </p:nvPr>
        </p:nvSpPr>
        <p:spPr/>
        <p:txBody>
          <a:bodyPr>
            <a:normAutofit/>
          </a:bodyPr>
          <a:lstStyle/>
          <a:p>
            <a:r>
              <a:rPr lang="en-GB" sz="3200" dirty="0"/>
              <a:t>Real </a:t>
            </a:r>
          </a:p>
          <a:p>
            <a:r>
              <a:rPr lang="en-GB" sz="3200" dirty="0"/>
              <a:t>Perceived</a:t>
            </a:r>
          </a:p>
          <a:p>
            <a:r>
              <a:rPr lang="en-GB" sz="2400" dirty="0">
                <a:solidFill>
                  <a:srgbClr val="FF0000"/>
                </a:solidFill>
              </a:rPr>
              <a:t>Both need careful and apt handling as perceptions, opinions and actions of the people at the other spectrum would often decide the narrative. </a:t>
            </a:r>
            <a:endParaRPr lang="en-IN" sz="2400" dirty="0">
              <a:solidFill>
                <a:srgbClr val="FF0000"/>
              </a:solidFill>
            </a:endParaRPr>
          </a:p>
        </p:txBody>
      </p:sp>
    </p:spTree>
    <p:extLst>
      <p:ext uri="{BB962C8B-B14F-4D97-AF65-F5344CB8AC3E}">
        <p14:creationId xmlns:p14="http://schemas.microsoft.com/office/powerpoint/2010/main" val="70594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10C83-8234-A241-4482-6C34702A8D5C}"/>
              </a:ext>
            </a:extLst>
          </p:cNvPr>
          <p:cNvSpPr>
            <a:spLocks noGrp="1"/>
          </p:cNvSpPr>
          <p:nvPr>
            <p:ph type="title"/>
          </p:nvPr>
        </p:nvSpPr>
        <p:spPr>
          <a:xfrm>
            <a:off x="1451579" y="194921"/>
            <a:ext cx="9603275" cy="1049235"/>
          </a:xfrm>
        </p:spPr>
        <p:txBody>
          <a:bodyPr>
            <a:normAutofit/>
          </a:bodyPr>
          <a:lstStyle/>
          <a:p>
            <a:r>
              <a:rPr lang="en-US" sz="2800" dirty="0">
                <a:cs typeface="Times New Roman" panose="02020603050405020304" pitchFamily="18" charset="0"/>
              </a:rPr>
              <a:t>Why do we need to communicate post an AEFI situation? </a:t>
            </a:r>
            <a:endParaRPr lang="en-IN" sz="2800" dirty="0">
              <a:cs typeface="Times New Roman" panose="02020603050405020304" pitchFamily="18" charset="0"/>
            </a:endParaRPr>
          </a:p>
        </p:txBody>
      </p:sp>
      <p:sp>
        <p:nvSpPr>
          <p:cNvPr id="3" name="Content Placeholder 2">
            <a:extLst>
              <a:ext uri="{FF2B5EF4-FFF2-40B4-BE49-F238E27FC236}">
                <a16:creationId xmlns:a16="http://schemas.microsoft.com/office/drawing/2014/main" id="{363965B1-45D2-C990-7D4A-006A37A9E528}"/>
              </a:ext>
            </a:extLst>
          </p:cNvPr>
          <p:cNvSpPr>
            <a:spLocks noGrp="1"/>
          </p:cNvSpPr>
          <p:nvPr>
            <p:ph idx="1"/>
          </p:nvPr>
        </p:nvSpPr>
        <p:spPr>
          <a:xfrm>
            <a:off x="1294362" y="1244156"/>
            <a:ext cx="9603275" cy="3450613"/>
          </a:xfrm>
        </p:spPr>
        <p:txBody>
          <a:bodyPr>
            <a:noAutofit/>
          </a:bodyPr>
          <a:lstStyle/>
          <a:p>
            <a:r>
              <a:rPr lang="en-US" sz="2200" dirty="0">
                <a:latin typeface="+mj-lt"/>
                <a:cs typeface="Times New Roman" panose="02020603050405020304" pitchFamily="18" charset="0"/>
              </a:rPr>
              <a:t>AN AEFI situation caused by vaccination can be termed as a </a:t>
            </a:r>
            <a:r>
              <a:rPr lang="en-US" sz="2200" dirty="0">
                <a:solidFill>
                  <a:srgbClr val="FF0000"/>
                </a:solidFill>
                <a:latin typeface="+mj-lt"/>
                <a:cs typeface="Times New Roman" panose="02020603050405020304" pitchFamily="18" charset="0"/>
              </a:rPr>
              <a:t>Crisis Situation </a:t>
            </a:r>
            <a:r>
              <a:rPr lang="en-US" sz="2200" dirty="0">
                <a:latin typeface="+mj-lt"/>
                <a:cs typeface="Times New Roman" panose="02020603050405020304" pitchFamily="18" charset="0"/>
              </a:rPr>
              <a:t>that need to be managed/resolved. </a:t>
            </a:r>
          </a:p>
          <a:p>
            <a:r>
              <a:rPr lang="en-US" sz="2200" dirty="0">
                <a:latin typeface="+mj-lt"/>
                <a:cs typeface="Times New Roman" panose="02020603050405020304" pitchFamily="18" charset="0"/>
              </a:rPr>
              <a:t>Remember a crisis when it has surfaced </a:t>
            </a:r>
            <a:r>
              <a:rPr lang="en-US" sz="2200" dirty="0">
                <a:solidFill>
                  <a:srgbClr val="FF0000"/>
                </a:solidFill>
                <a:latin typeface="+mj-lt"/>
                <a:cs typeface="Times New Roman" panose="02020603050405020304" pitchFamily="18" charset="0"/>
              </a:rPr>
              <a:t>cannot be reversed, </a:t>
            </a:r>
            <a:r>
              <a:rPr lang="en-US" sz="2200" dirty="0">
                <a:latin typeface="+mj-lt"/>
                <a:cs typeface="Times New Roman" panose="02020603050405020304" pitchFamily="18" charset="0"/>
              </a:rPr>
              <a:t>it </a:t>
            </a:r>
            <a:r>
              <a:rPr lang="en-US" sz="2200" dirty="0">
                <a:solidFill>
                  <a:srgbClr val="FF0000"/>
                </a:solidFill>
                <a:latin typeface="+mj-lt"/>
                <a:cs typeface="Times New Roman" panose="02020603050405020304" pitchFamily="18" charset="0"/>
              </a:rPr>
              <a:t>can only be managed,</a:t>
            </a:r>
            <a:r>
              <a:rPr lang="en-US" sz="2200" dirty="0">
                <a:latin typeface="+mj-lt"/>
                <a:cs typeface="Times New Roman" panose="02020603050405020304" pitchFamily="18" charset="0"/>
              </a:rPr>
              <a:t> where  effective communication holds the key. </a:t>
            </a:r>
          </a:p>
          <a:p>
            <a:r>
              <a:rPr lang="en-US" sz="2200" dirty="0">
                <a:latin typeface="+mj-lt"/>
                <a:cs typeface="Times New Roman" panose="02020603050405020304" pitchFamily="18" charset="0"/>
              </a:rPr>
              <a:t>In a crisis situation there are always perceived </a:t>
            </a:r>
            <a:r>
              <a:rPr lang="en-US" sz="2200" dirty="0">
                <a:solidFill>
                  <a:srgbClr val="FF0000"/>
                </a:solidFill>
                <a:latin typeface="+mj-lt"/>
                <a:cs typeface="Times New Roman" panose="02020603050405020304" pitchFamily="18" charset="0"/>
              </a:rPr>
              <a:t>abettors</a:t>
            </a:r>
            <a:r>
              <a:rPr lang="en-US" sz="2200" dirty="0">
                <a:latin typeface="+mj-lt"/>
                <a:cs typeface="Times New Roman" panose="02020603050405020304" pitchFamily="18" charset="0"/>
              </a:rPr>
              <a:t> and </a:t>
            </a:r>
            <a:r>
              <a:rPr lang="en-US" sz="2200" dirty="0">
                <a:solidFill>
                  <a:srgbClr val="FF0000"/>
                </a:solidFill>
                <a:latin typeface="+mj-lt"/>
                <a:cs typeface="Times New Roman" panose="02020603050405020304" pitchFamily="18" charset="0"/>
              </a:rPr>
              <a:t>victims. </a:t>
            </a:r>
          </a:p>
          <a:p>
            <a:r>
              <a:rPr lang="en-US" sz="2200" dirty="0">
                <a:latin typeface="+mj-lt"/>
                <a:cs typeface="Times New Roman" panose="02020603050405020304" pitchFamily="18" charset="0"/>
              </a:rPr>
              <a:t>Stakeholders often side with the underdog/ perceived ‘victim’, without going into the merits of the case. It is often the supply side which bears the responsibility of explaining, empathizing, tracking and most importantly the crisis management decides the extent of reputation damage for perceived abettors and the program itself if not handled well.     </a:t>
            </a:r>
            <a:endParaRPr lang="en-IN" sz="2200" dirty="0">
              <a:latin typeface="+mj-lt"/>
              <a:cs typeface="Times New Roman" panose="02020603050405020304" pitchFamily="18" charset="0"/>
            </a:endParaRPr>
          </a:p>
        </p:txBody>
      </p:sp>
    </p:spTree>
    <p:extLst>
      <p:ext uri="{BB962C8B-B14F-4D97-AF65-F5344CB8AC3E}">
        <p14:creationId xmlns:p14="http://schemas.microsoft.com/office/powerpoint/2010/main" val="628756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CE912-4FE8-9C4F-3394-20A28C1AF6C2}"/>
              </a:ext>
            </a:extLst>
          </p:cNvPr>
          <p:cNvSpPr>
            <a:spLocks noGrp="1"/>
          </p:cNvSpPr>
          <p:nvPr>
            <p:ph type="title"/>
          </p:nvPr>
        </p:nvSpPr>
        <p:spPr>
          <a:xfrm>
            <a:off x="1169233" y="0"/>
            <a:ext cx="9603275" cy="1049235"/>
          </a:xfrm>
        </p:spPr>
        <p:txBody>
          <a:bodyPr>
            <a:normAutofit fontScale="90000"/>
          </a:bodyPr>
          <a:lstStyle/>
          <a:p>
            <a:r>
              <a:rPr lang="en-GB" sz="3600" dirty="0"/>
              <a:t> </a:t>
            </a:r>
            <a:r>
              <a:rPr lang="en-GB" sz="3600" cap="none" dirty="0"/>
              <a:t>Scenario in general post an AEFI situation-what best can be done?</a:t>
            </a:r>
            <a:br>
              <a:rPr lang="en-GB" sz="3600" dirty="0"/>
            </a:br>
            <a:br>
              <a:rPr lang="en-GB" sz="3600" dirty="0"/>
            </a:br>
            <a:br>
              <a:rPr lang="en-GB" sz="3600" dirty="0"/>
            </a:br>
            <a:r>
              <a:rPr lang="en-GB" sz="2700" cap="none" dirty="0"/>
              <a:t>Post a crisis, media and social media are often abuzz with misinformation, grapevine and fear mongering. This trickles down at community level also.  Rumour mongering within the community becomes an added factor against the system. </a:t>
            </a:r>
            <a:br>
              <a:rPr lang="en-GB" sz="2700" cap="none" dirty="0"/>
            </a:br>
            <a:r>
              <a:rPr lang="en-GB" sz="2700" cap="none" dirty="0"/>
              <a:t>There is a Possibility that  there is a communication vacuum from the supply side. </a:t>
            </a:r>
            <a:br>
              <a:rPr lang="en-GB" sz="2700" cap="none" dirty="0"/>
            </a:br>
            <a:r>
              <a:rPr lang="en-GB" sz="2700" cap="none" dirty="0"/>
              <a:t>It is here that a proactive role is required from the SIO and team, before things go out of control and media reaches the spot. </a:t>
            </a:r>
            <a:br>
              <a:rPr lang="en-GB" sz="2700" cap="none" dirty="0"/>
            </a:br>
            <a:r>
              <a:rPr lang="en-GB" sz="2700" cap="none" dirty="0"/>
              <a:t>Making use of social influencers and an important link person from the hospital immediately after an AEFI situation can soothe frayed nerves and the affected family can be counselled  providing facts and  continuous support.(Simulation)</a:t>
            </a:r>
            <a:br>
              <a:rPr lang="en-GB" cap="none" dirty="0"/>
            </a:br>
            <a:br>
              <a:rPr lang="en-GB" dirty="0"/>
            </a:br>
            <a:r>
              <a:rPr lang="en-GB" dirty="0"/>
              <a:t> </a:t>
            </a:r>
            <a:endParaRPr lang="en-IN" dirty="0"/>
          </a:p>
        </p:txBody>
      </p:sp>
    </p:spTree>
    <p:extLst>
      <p:ext uri="{BB962C8B-B14F-4D97-AF65-F5344CB8AC3E}">
        <p14:creationId xmlns:p14="http://schemas.microsoft.com/office/powerpoint/2010/main" val="1233543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3F134-3E42-52A8-4049-88E9C5CEFD5F}"/>
              </a:ext>
            </a:extLst>
          </p:cNvPr>
          <p:cNvSpPr>
            <a:spLocks noGrp="1"/>
          </p:cNvSpPr>
          <p:nvPr>
            <p:ph type="title"/>
          </p:nvPr>
        </p:nvSpPr>
        <p:spPr>
          <a:xfrm>
            <a:off x="1024859" y="1078839"/>
            <a:ext cx="9603275" cy="1049235"/>
          </a:xfrm>
        </p:spPr>
        <p:txBody>
          <a:bodyPr>
            <a:normAutofit/>
          </a:bodyPr>
          <a:lstStyle/>
          <a:p>
            <a:r>
              <a:rPr lang="en-US" sz="2000" dirty="0">
                <a:cs typeface="Times New Roman" panose="02020603050405020304" pitchFamily="18" charset="0"/>
              </a:rPr>
              <a:t>What to take  care of when using Interpersonal communication (IPC)? </a:t>
            </a:r>
            <a:endParaRPr lang="en-IN" sz="2000" dirty="0">
              <a:cs typeface="Times New Roman" panose="02020603050405020304" pitchFamily="18" charset="0"/>
            </a:endParaRPr>
          </a:p>
        </p:txBody>
      </p:sp>
      <p:sp>
        <p:nvSpPr>
          <p:cNvPr id="3" name="Content Placeholder 2">
            <a:extLst>
              <a:ext uri="{FF2B5EF4-FFF2-40B4-BE49-F238E27FC236}">
                <a16:creationId xmlns:a16="http://schemas.microsoft.com/office/drawing/2014/main" id="{B7399917-E946-9C42-ECEF-33BE0B2835A8}"/>
              </a:ext>
            </a:extLst>
          </p:cNvPr>
          <p:cNvSpPr>
            <a:spLocks noGrp="1"/>
          </p:cNvSpPr>
          <p:nvPr>
            <p:ph idx="1"/>
          </p:nvPr>
        </p:nvSpPr>
        <p:spPr>
          <a:xfrm>
            <a:off x="480525" y="1980873"/>
            <a:ext cx="11029615" cy="3634486"/>
          </a:xfrm>
        </p:spPr>
        <p:txBody>
          <a:bodyPr>
            <a:normAutofit fontScale="92500" lnSpcReduction="20000"/>
          </a:bodyPr>
          <a:lstStyle/>
          <a:p>
            <a:pPr marL="0" indent="0">
              <a:buNone/>
            </a:pPr>
            <a:r>
              <a:rPr lang="en-US" sz="2200" dirty="0">
                <a:latin typeface="+mj-lt"/>
                <a:cs typeface="Times New Roman" panose="02020603050405020304" pitchFamily="18" charset="0"/>
              </a:rPr>
              <a:t>In an AEFI scenario, the following may help: Some tips</a:t>
            </a:r>
          </a:p>
          <a:p>
            <a:pPr marL="0" indent="0">
              <a:buNone/>
            </a:pPr>
            <a:r>
              <a:rPr lang="en-US" altLang="en-US" sz="2200" b="1" dirty="0">
                <a:solidFill>
                  <a:srgbClr val="111111"/>
                </a:solidFill>
                <a:latin typeface="+mj-lt"/>
                <a:cs typeface="Times New Roman" panose="02020603050405020304" pitchFamily="18" charset="0"/>
              </a:rPr>
              <a:t>-Empathy </a:t>
            </a:r>
            <a:r>
              <a:rPr lang="en-US" altLang="en-US" sz="2200" dirty="0">
                <a:solidFill>
                  <a:srgbClr val="111111"/>
                </a:solidFill>
                <a:latin typeface="+mj-lt"/>
                <a:cs typeface="Times New Roman" panose="02020603050405020304" pitchFamily="18" charset="0"/>
              </a:rPr>
              <a:t>– Putting oneself in other’s shoes to understand their feelings and concern. </a:t>
            </a:r>
            <a:endParaRPr lang="en-US" altLang="en-US" sz="2200" dirty="0">
              <a:latin typeface="+mj-lt"/>
              <a:cs typeface="Times New Roman" panose="02020603050405020304" pitchFamily="18" charset="0"/>
            </a:endParaRPr>
          </a:p>
          <a:p>
            <a:pPr marL="0" indent="0">
              <a:buNone/>
            </a:pPr>
            <a:r>
              <a:rPr lang="en-US" altLang="en-US" sz="2200" b="1" dirty="0">
                <a:solidFill>
                  <a:srgbClr val="111111"/>
                </a:solidFill>
                <a:latin typeface="+mj-lt"/>
                <a:cs typeface="Times New Roman" panose="02020603050405020304" pitchFamily="18" charset="0"/>
              </a:rPr>
              <a:t>-Clarity </a:t>
            </a:r>
            <a:r>
              <a:rPr lang="en-US" altLang="en-US" sz="2200" dirty="0">
                <a:solidFill>
                  <a:srgbClr val="111111"/>
                </a:solidFill>
                <a:latin typeface="+mj-lt"/>
                <a:cs typeface="Times New Roman" panose="02020603050405020304" pitchFamily="18" charset="0"/>
              </a:rPr>
              <a:t>– To be sure what you need to communicate clearly and in a  concise manner</a:t>
            </a:r>
          </a:p>
          <a:p>
            <a:pPr marL="0" indent="0">
              <a:buNone/>
            </a:pPr>
            <a:r>
              <a:rPr lang="en-US" altLang="en-US" sz="2200" b="1" dirty="0">
                <a:solidFill>
                  <a:srgbClr val="111111"/>
                </a:solidFill>
                <a:latin typeface="+mj-lt"/>
                <a:cs typeface="Times New Roman" panose="02020603050405020304" pitchFamily="18" charset="0"/>
              </a:rPr>
              <a:t>Brevity: </a:t>
            </a:r>
            <a:r>
              <a:rPr lang="en-US" altLang="en-US" sz="2200" dirty="0">
                <a:solidFill>
                  <a:srgbClr val="111111"/>
                </a:solidFill>
                <a:latin typeface="+mj-lt"/>
                <a:cs typeface="Times New Roman" panose="02020603050405020304" pitchFamily="18" charset="0"/>
              </a:rPr>
              <a:t>Speak only as much as the situation demands. Brevity is the essence of effective communication.</a:t>
            </a:r>
          </a:p>
          <a:p>
            <a:pPr marL="0" indent="0">
              <a:buNone/>
            </a:pPr>
            <a:r>
              <a:rPr lang="en-US" altLang="en-US" sz="2200" b="1" dirty="0">
                <a:solidFill>
                  <a:srgbClr val="111111"/>
                </a:solidFill>
                <a:latin typeface="+mj-lt"/>
                <a:cs typeface="Times New Roman" panose="02020603050405020304" pitchFamily="18" charset="0"/>
              </a:rPr>
              <a:t>-Respect</a:t>
            </a:r>
            <a:r>
              <a:rPr lang="en-US" altLang="en-US" sz="2200" dirty="0">
                <a:solidFill>
                  <a:srgbClr val="111111"/>
                </a:solidFill>
                <a:latin typeface="+mj-lt"/>
                <a:cs typeface="Times New Roman" panose="02020603050405020304" pitchFamily="18" charset="0"/>
              </a:rPr>
              <a:t> – Don’t work on assumptions or be judgmental</a:t>
            </a:r>
          </a:p>
          <a:p>
            <a:pPr marL="0" indent="0">
              <a:buNone/>
            </a:pPr>
            <a:r>
              <a:rPr lang="en-US" altLang="en-US" sz="2200" dirty="0">
                <a:solidFill>
                  <a:srgbClr val="111111"/>
                </a:solidFill>
                <a:latin typeface="+mj-lt"/>
                <a:cs typeface="Times New Roman" panose="02020603050405020304" pitchFamily="18" charset="0"/>
              </a:rPr>
              <a:t>-</a:t>
            </a:r>
            <a:r>
              <a:rPr lang="en-US" altLang="en-US" sz="2200" b="1" dirty="0">
                <a:solidFill>
                  <a:srgbClr val="111111"/>
                </a:solidFill>
                <a:latin typeface="+mj-lt"/>
                <a:cs typeface="Times New Roman" panose="02020603050405020304" pitchFamily="18" charset="0"/>
              </a:rPr>
              <a:t>Non-verbal Communication: </a:t>
            </a:r>
            <a:r>
              <a:rPr lang="en-US" altLang="en-US" sz="2200" dirty="0">
                <a:solidFill>
                  <a:srgbClr val="111111"/>
                </a:solidFill>
                <a:latin typeface="+mj-lt"/>
                <a:cs typeface="Times New Roman" panose="02020603050405020304" pitchFamily="18" charset="0"/>
              </a:rPr>
              <a:t>To be   aware of one’s body language, including gestures, eye movement and use of hands . Body language communicates just as much, if not more, than our words.</a:t>
            </a:r>
            <a:br>
              <a:rPr lang="en-US" altLang="en-US" sz="2200" dirty="0">
                <a:solidFill>
                  <a:srgbClr val="111111"/>
                </a:solidFill>
                <a:latin typeface="+mj-lt"/>
                <a:cs typeface="Times New Roman" panose="02020603050405020304" pitchFamily="18" charset="0"/>
              </a:rPr>
            </a:br>
            <a:r>
              <a:rPr lang="en-US" altLang="en-US" sz="2200" b="1" dirty="0">
                <a:solidFill>
                  <a:srgbClr val="111111"/>
                </a:solidFill>
                <a:latin typeface="+mj-lt"/>
                <a:cs typeface="Times New Roman" panose="02020603050405020304" pitchFamily="18" charset="0"/>
              </a:rPr>
              <a:t>- Active listening: </a:t>
            </a:r>
            <a:r>
              <a:rPr lang="en-US" altLang="en-US" sz="2200" dirty="0">
                <a:solidFill>
                  <a:srgbClr val="111111"/>
                </a:solidFill>
                <a:latin typeface="+mj-lt"/>
                <a:cs typeface="Times New Roman" panose="02020603050405020304" pitchFamily="18" charset="0"/>
              </a:rPr>
              <a:t>Ability to  listen with unbroken concentration and responding to the information being given or questions being asked.  </a:t>
            </a:r>
            <a:endParaRPr lang="en-US" sz="2200" dirty="0">
              <a:latin typeface="+mj-lt"/>
              <a:cs typeface="Times New Roman" panose="02020603050405020304" pitchFamily="18" charset="0"/>
            </a:endParaRPr>
          </a:p>
          <a:p>
            <a:pPr marL="0" indent="0">
              <a:buNone/>
            </a:pPr>
            <a:endParaRPr lang="en-IN" dirty="0"/>
          </a:p>
        </p:txBody>
      </p:sp>
      <p:sp>
        <p:nvSpPr>
          <p:cNvPr id="4" name="Rectangle 1">
            <a:extLst>
              <a:ext uri="{FF2B5EF4-FFF2-40B4-BE49-F238E27FC236}">
                <a16:creationId xmlns:a16="http://schemas.microsoft.com/office/drawing/2014/main" id="{95FBAD11-E510-6211-CCA5-0F222873D9CB}"/>
              </a:ext>
            </a:extLst>
          </p:cNvPr>
          <p:cNvSpPr>
            <a:spLocks noChangeArrowheads="1"/>
          </p:cNvSpPr>
          <p:nvPr/>
        </p:nvSpPr>
        <p:spPr bwMode="auto">
          <a:xfrm>
            <a:off x="0" y="-138499"/>
            <a:ext cx="128264"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6960" tIns="0" rIns="0" bIns="0" numCol="1" anchor="ctr" anchorCtr="0" compatLnSpc="1">
            <a:prstTxWarp prst="textNoShape">
              <a:avLst/>
            </a:prstTxWarp>
            <a:spAutoFit/>
          </a:bodyPr>
          <a:lstStyle/>
          <a:p>
            <a:pPr defTabSz="914400" eaLnBrk="0" fontAlgn="base" hangingPunct="0">
              <a:spcBef>
                <a:spcPct val="0"/>
              </a:spcBef>
              <a:spcAft>
                <a:spcPct val="0"/>
              </a:spcAft>
            </a:pPr>
            <a:endParaRPr lang="en-US" altLang="en-US" dirty="0">
              <a:latin typeface="Arial" panose="020B0604020202020204" pitchFamily="34" charset="0"/>
            </a:endParaRPr>
          </a:p>
        </p:txBody>
      </p:sp>
    </p:spTree>
    <p:extLst>
      <p:ext uri="{BB962C8B-B14F-4D97-AF65-F5344CB8AC3E}">
        <p14:creationId xmlns:p14="http://schemas.microsoft.com/office/powerpoint/2010/main" val="201467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08070-B29B-3E55-5D24-3A1A312FD88E}"/>
              </a:ext>
            </a:extLst>
          </p:cNvPr>
          <p:cNvSpPr>
            <a:spLocks noGrp="1"/>
          </p:cNvSpPr>
          <p:nvPr>
            <p:ph type="title"/>
          </p:nvPr>
        </p:nvSpPr>
        <p:spPr>
          <a:xfrm>
            <a:off x="1451579" y="227578"/>
            <a:ext cx="9603275" cy="1049235"/>
          </a:xfrm>
        </p:spPr>
        <p:txBody>
          <a:bodyPr>
            <a:noAutofit/>
          </a:bodyPr>
          <a:lstStyle/>
          <a:p>
            <a:br>
              <a:rPr lang="en-US" sz="2400" b="1" cap="none" spc="-1" dirty="0">
                <a:cs typeface="Times New Roman" panose="02020603050405020304" pitchFamily="18" charset="0"/>
              </a:rPr>
            </a:br>
            <a:r>
              <a:rPr lang="en-US" sz="2400" b="1" cap="none" spc="-1" dirty="0">
                <a:cs typeface="Times New Roman" panose="02020603050405020304" pitchFamily="18" charset="0"/>
              </a:rPr>
              <a:t>The line of action -following are crucial post an AEFI situation</a:t>
            </a:r>
            <a:br>
              <a:rPr lang="en-GB" sz="2400" cap="none" spc="-1" dirty="0">
                <a:solidFill>
                  <a:srgbClr val="000000"/>
                </a:solidFill>
              </a:rPr>
            </a:br>
            <a:endParaRPr lang="en-IN" sz="2400" cap="none" dirty="0"/>
          </a:p>
        </p:txBody>
      </p:sp>
      <p:sp>
        <p:nvSpPr>
          <p:cNvPr id="3" name="Content Placeholder 2">
            <a:extLst>
              <a:ext uri="{FF2B5EF4-FFF2-40B4-BE49-F238E27FC236}">
                <a16:creationId xmlns:a16="http://schemas.microsoft.com/office/drawing/2014/main" id="{9DBFC6D9-DA1B-F8CE-2D2A-1251EF1196E6}"/>
              </a:ext>
            </a:extLst>
          </p:cNvPr>
          <p:cNvSpPr>
            <a:spLocks noGrp="1"/>
          </p:cNvSpPr>
          <p:nvPr>
            <p:ph idx="1"/>
          </p:nvPr>
        </p:nvSpPr>
        <p:spPr>
          <a:xfrm>
            <a:off x="1451579" y="2079331"/>
            <a:ext cx="9603275" cy="3450613"/>
          </a:xfrm>
        </p:spPr>
        <p:txBody>
          <a:bodyPr>
            <a:noAutofit/>
          </a:bodyPr>
          <a:lstStyle/>
          <a:p>
            <a:pPr marL="343080" indent="-343080">
              <a:lnSpc>
                <a:spcPct val="100000"/>
              </a:lnSpc>
              <a:spcBef>
                <a:spcPts val="360"/>
              </a:spcBef>
              <a:buClr>
                <a:srgbClr val="1F2C8F"/>
              </a:buClr>
              <a:buFont typeface="Arial"/>
              <a:buAutoNum type="alphaLcPeriod"/>
            </a:pPr>
            <a:r>
              <a:rPr lang="en-US" sz="2400" spc="-1" dirty="0">
                <a:latin typeface="+mj-lt"/>
              </a:rPr>
              <a:t>Quick reflexes and response when reported ( Gauging the intensity of the adverse event to prepare for the response) </a:t>
            </a:r>
            <a:endParaRPr lang="en-GB" sz="2400" spc="-1" dirty="0">
              <a:latin typeface="+mj-lt"/>
            </a:endParaRPr>
          </a:p>
          <a:p>
            <a:pPr marL="343080" indent="-343080">
              <a:lnSpc>
                <a:spcPct val="100000"/>
              </a:lnSpc>
              <a:spcBef>
                <a:spcPts val="360"/>
              </a:spcBef>
              <a:buClr>
                <a:srgbClr val="1F2C8F"/>
              </a:buClr>
              <a:buFont typeface="Arial"/>
              <a:buAutoNum type="alphaLcPeriod"/>
            </a:pPr>
            <a:r>
              <a:rPr lang="en-US" sz="2400" spc="-1" dirty="0">
                <a:latin typeface="+mj-lt"/>
                <a:cs typeface="Times New Roman" panose="02020603050405020304" pitchFamily="18" charset="0"/>
              </a:rPr>
              <a:t>Consultation among peers and higher-ups</a:t>
            </a:r>
            <a:endParaRPr lang="en-GB" sz="2400" spc="-1" dirty="0">
              <a:latin typeface="+mj-lt"/>
              <a:cs typeface="Times New Roman" panose="02020603050405020304" pitchFamily="18" charset="0"/>
            </a:endParaRPr>
          </a:p>
          <a:p>
            <a:pPr marL="343080" indent="-343080">
              <a:lnSpc>
                <a:spcPct val="100000"/>
              </a:lnSpc>
              <a:spcBef>
                <a:spcPts val="360"/>
              </a:spcBef>
              <a:buClr>
                <a:srgbClr val="1F2C8F"/>
              </a:buClr>
              <a:buFont typeface="Arial"/>
              <a:buAutoNum type="alphaLcPeriod"/>
            </a:pPr>
            <a:r>
              <a:rPr lang="en-US" sz="2400" spc="-1" dirty="0">
                <a:latin typeface="+mj-lt"/>
                <a:cs typeface="Times New Roman" panose="02020603050405020304" pitchFamily="18" charset="0"/>
              </a:rPr>
              <a:t>Decoding the problem  from the clinical perspective </a:t>
            </a:r>
            <a:endParaRPr lang="en-GB" sz="2400" spc="-1" dirty="0">
              <a:latin typeface="+mj-lt"/>
              <a:cs typeface="Times New Roman" panose="02020603050405020304" pitchFamily="18" charset="0"/>
            </a:endParaRPr>
          </a:p>
          <a:p>
            <a:pPr marL="343080" indent="-343080">
              <a:lnSpc>
                <a:spcPct val="100000"/>
              </a:lnSpc>
              <a:spcBef>
                <a:spcPts val="360"/>
              </a:spcBef>
              <a:buClr>
                <a:srgbClr val="1F2C8F"/>
              </a:buClr>
              <a:buFont typeface="Arial"/>
              <a:buAutoNum type="alphaLcPeriod"/>
            </a:pPr>
            <a:r>
              <a:rPr lang="en-US" sz="2400" spc="-1" dirty="0">
                <a:latin typeface="+mj-lt"/>
                <a:cs typeface="Times New Roman" panose="02020603050405020304" pitchFamily="18" charset="0"/>
              </a:rPr>
              <a:t>Deciding on message-action-plan ( Each spokesperson, if more than one at different locations need to share the same diagnosis and use similar language).</a:t>
            </a:r>
            <a:endParaRPr lang="en-GB" sz="2400" spc="-1" dirty="0">
              <a:latin typeface="+mj-lt"/>
              <a:cs typeface="Times New Roman" panose="02020603050405020304" pitchFamily="18" charset="0"/>
            </a:endParaRPr>
          </a:p>
          <a:p>
            <a:pPr marL="343080" indent="-343080">
              <a:lnSpc>
                <a:spcPct val="100000"/>
              </a:lnSpc>
              <a:spcBef>
                <a:spcPts val="360"/>
              </a:spcBef>
              <a:buClr>
                <a:srgbClr val="1F2C8F"/>
              </a:buClr>
              <a:buFont typeface="Arial"/>
              <a:buAutoNum type="alphaLcPeriod"/>
            </a:pPr>
            <a:r>
              <a:rPr lang="en-US" sz="2400" spc="-1" dirty="0">
                <a:latin typeface="+mj-lt"/>
                <a:cs typeface="Times New Roman" panose="02020603050405020304" pitchFamily="18" charset="0"/>
              </a:rPr>
              <a:t>Reaching out to caretakers (parents), community, influencer/s proactively.</a:t>
            </a:r>
          </a:p>
          <a:p>
            <a:pPr marL="343080" indent="-343080">
              <a:lnSpc>
                <a:spcPct val="100000"/>
              </a:lnSpc>
              <a:spcBef>
                <a:spcPts val="360"/>
              </a:spcBef>
              <a:buClr>
                <a:srgbClr val="1F2C8F"/>
              </a:buClr>
              <a:buFont typeface="Arial"/>
              <a:buAutoNum type="alphaLcPeriod"/>
            </a:pPr>
            <a:r>
              <a:rPr lang="en-US" sz="2400" spc="-1" dirty="0">
                <a:solidFill>
                  <a:srgbClr val="0070C0"/>
                </a:solidFill>
                <a:latin typeface="+mj-lt"/>
                <a:cs typeface="Times New Roman" panose="02020603050405020304" pitchFamily="18" charset="0"/>
              </a:rPr>
              <a:t>Responding quickly to queries and reactions from the media.</a:t>
            </a:r>
            <a:endParaRPr lang="en-IN" sz="2400" dirty="0">
              <a:solidFill>
                <a:srgbClr val="0070C0"/>
              </a:solidFill>
              <a:latin typeface="+mj-lt"/>
            </a:endParaRPr>
          </a:p>
        </p:txBody>
      </p:sp>
    </p:spTree>
    <p:extLst>
      <p:ext uri="{BB962C8B-B14F-4D97-AF65-F5344CB8AC3E}">
        <p14:creationId xmlns:p14="http://schemas.microsoft.com/office/powerpoint/2010/main" val="687138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4DF1F-0745-3CC2-A70D-0B0994D1A05E}"/>
              </a:ext>
            </a:extLst>
          </p:cNvPr>
          <p:cNvSpPr>
            <a:spLocks noGrp="1"/>
          </p:cNvSpPr>
          <p:nvPr>
            <p:ph type="title"/>
          </p:nvPr>
        </p:nvSpPr>
        <p:spPr/>
        <p:txBody>
          <a:bodyPr/>
          <a:lstStyle/>
          <a:p>
            <a:r>
              <a:rPr lang="en-GB" cap="none" dirty="0"/>
              <a:t>Understanding media mind and requirements </a:t>
            </a:r>
            <a:endParaRPr lang="en-IN" cap="none" dirty="0"/>
          </a:p>
        </p:txBody>
      </p:sp>
      <p:sp>
        <p:nvSpPr>
          <p:cNvPr id="3" name="Content Placeholder 2">
            <a:extLst>
              <a:ext uri="{FF2B5EF4-FFF2-40B4-BE49-F238E27FC236}">
                <a16:creationId xmlns:a16="http://schemas.microsoft.com/office/drawing/2014/main" id="{6CD92E9A-7C0E-8AA6-5E16-AB08A5B43E3C}"/>
              </a:ext>
            </a:extLst>
          </p:cNvPr>
          <p:cNvSpPr>
            <a:spLocks noGrp="1"/>
          </p:cNvSpPr>
          <p:nvPr>
            <p:ph idx="1"/>
          </p:nvPr>
        </p:nvSpPr>
        <p:spPr/>
        <p:txBody>
          <a:bodyPr/>
          <a:lstStyle/>
          <a:p>
            <a:r>
              <a:rPr lang="en-GB" b="1" dirty="0"/>
              <a:t>Media landscape –Reach and access</a:t>
            </a:r>
          </a:p>
          <a:p>
            <a:r>
              <a:rPr lang="en-GB" b="1" dirty="0"/>
              <a:t>Media Sociology</a:t>
            </a:r>
          </a:p>
          <a:p>
            <a:r>
              <a:rPr lang="en-GB" b="1" dirty="0"/>
              <a:t>Competition</a:t>
            </a:r>
          </a:p>
          <a:p>
            <a:r>
              <a:rPr lang="en-GB" b="1" dirty="0"/>
              <a:t>Pervasiveness of media in controlling the narrative/agenda</a:t>
            </a:r>
          </a:p>
          <a:p>
            <a:r>
              <a:rPr lang="en-GB" b="1" dirty="0"/>
              <a:t> Power of information </a:t>
            </a:r>
          </a:p>
          <a:p>
            <a:r>
              <a:rPr lang="en-GB" b="1" dirty="0"/>
              <a:t>Change in gatekeeping functions</a:t>
            </a:r>
          </a:p>
          <a:p>
            <a:r>
              <a:rPr lang="en-GB" b="1" dirty="0"/>
              <a:t>Social media -UGC</a:t>
            </a:r>
          </a:p>
          <a:p>
            <a:endParaRPr lang="en-IN" dirty="0"/>
          </a:p>
        </p:txBody>
      </p:sp>
    </p:spTree>
    <p:extLst>
      <p:ext uri="{BB962C8B-B14F-4D97-AF65-F5344CB8AC3E}">
        <p14:creationId xmlns:p14="http://schemas.microsoft.com/office/powerpoint/2010/main" val="355173316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7BD4C1-B6B1-4715-ABF9-E660A51A4EA0}">
  <ds:schemaRefs>
    <ds:schemaRef ds:uri="http://schemas.microsoft.com/sharepoint/v3/contenttype/forms"/>
  </ds:schemaRefs>
</ds:datastoreItem>
</file>

<file path=customXml/itemProps2.xml><?xml version="1.0" encoding="utf-8"?>
<ds:datastoreItem xmlns:ds="http://schemas.openxmlformats.org/officeDocument/2006/customXml" ds:itemID="{8D289AE2-D2AE-49D1-AFAC-3A79F6794255}">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41E7CA09-9778-4414-AE97-8064B12DA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714</TotalTime>
  <Words>1860</Words>
  <Application>Microsoft Office PowerPoint</Application>
  <PresentationFormat>Widescreen</PresentationFormat>
  <Paragraphs>68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Gill Sans MT</vt:lpstr>
      <vt:lpstr>Roboto</vt:lpstr>
      <vt:lpstr>Times New Roman</vt:lpstr>
      <vt:lpstr>Gallery</vt:lpstr>
      <vt:lpstr>Risk Communication in AEFI situations News Media &amp; IPC</vt:lpstr>
      <vt:lpstr>Defining Risk Communication</vt:lpstr>
      <vt:lpstr>Elements of Risk management</vt:lpstr>
      <vt:lpstr>AEFI situations </vt:lpstr>
      <vt:lpstr>Why do we need to communicate post an AEFI situation? </vt:lpstr>
      <vt:lpstr> Scenario in general post an AEFI situation-what best can be done?   Post a crisis, media and social media are often abuzz with misinformation, grapevine and fear mongering. This trickles down at community level also.  Rumour mongering within the community becomes an added factor against the system.  There is a Possibility that  there is a communication vacuum from the supply side.  It is here that a proactive role is required from the SIO and team, before things go out of control and media reaches the spot.  Making use of social influencers and an important link person from the hospital immediately after an AEFI situation can soothe frayed nerves and the affected family can be counselled  providing facts and  continuous support.(Simulation)   </vt:lpstr>
      <vt:lpstr>What to take  care of when using Interpersonal communication (IPC)? </vt:lpstr>
      <vt:lpstr> The line of action -following are crucial post an AEFI situation </vt:lpstr>
      <vt:lpstr>Understanding media mind and requirements </vt:lpstr>
      <vt:lpstr>Tips for Spokesperson </vt:lpstr>
      <vt:lpstr>continued</vt:lpstr>
      <vt:lpstr>Simulation- 1 </vt:lpstr>
      <vt:lpstr>Scenario (AEFI arising out of MR vaccination)</vt:lpstr>
      <vt:lpstr>The scene at the hospital when you reached </vt:lpstr>
      <vt:lpstr>Brief for the impromptu press brief  </vt:lpstr>
      <vt:lpstr>Tips for the spokesperson   Look concerned displaying empathy  Be patient with questions coming from various directions  Time the impromptu press-meet for not more than 10-12 minutes, without telling this to journalists. When it is about 10 minutes, tell them politely that you have a team meeting to resolve the impending crisis so will need to leave immediately allowing one or two more questions, promising  to update them as soon as there is any development.     </vt:lpstr>
      <vt:lpstr>Simulation -2 IPC for community outreach Simulation -2 using IPC and Influencers  Role play   Parents of Luxmi who is undergoing treatment post an AEFI arising out of measle vaccination.  Two social influencers visit their home after the child is discharged but under medication. ( choose who they will be- An ASHA/school headmaster taken in high esteem by the community, or a highly educated Didi, who after a long stint in the city and overseas now runs an NGO educating children; loved by the community or any such person). An influencer can be from any strata and background- someone who exerts tangible influence on people’s minds.    </vt:lpstr>
      <vt:lpstr>  Scenario Affected family  As the news reaches that some people have come visiting, some neighbours and well wishers also gather at the house. The parents are concerned, as their first born had died at the age of three.  He seemingly had missed some vaccines. Luxmi, who is eight months old has had her vaccinations since her birth , but is feeling sick post a measles shot.  The parents are worried, fearful and sceptical of the vaccine.    Representatives from the supply side/influencers The doctors have briefed them that it is case of minor AEFI and the child will be fine soon. Parents are worried, so  have to be convinced. some tips:  after exchanging pleasantries, ask them about their concerns, be all ears when they are expressing; be mindful of your attitude, body language, expression, tone and tenor of language. You have been briefed that the it was a minor AEFI case and the child would be soon fine. Therefore, the positivity of your narrative must be felt by the affected.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IPC and non-media vaccine risk communication</dc:title>
  <dc:creator>Jaishri Jethwaney</dc:creator>
  <cp:lastModifiedBy>Jaishri Jethwaney</cp:lastModifiedBy>
  <cp:revision>13</cp:revision>
  <dcterms:created xsi:type="dcterms:W3CDTF">2024-01-30T05:15:51Z</dcterms:created>
  <dcterms:modified xsi:type="dcterms:W3CDTF">2026-01-02T08:16:08Z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